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7" r:id="rId2"/>
    <p:sldId id="289" r:id="rId3"/>
    <p:sldId id="292" r:id="rId4"/>
    <p:sldId id="282" r:id="rId5"/>
    <p:sldId id="280" r:id="rId6"/>
    <p:sldId id="293" r:id="rId7"/>
    <p:sldId id="290" r:id="rId8"/>
    <p:sldId id="284" r:id="rId9"/>
    <p:sldId id="285" r:id="rId10"/>
    <p:sldId id="286" r:id="rId11"/>
    <p:sldId id="291" r:id="rId12"/>
    <p:sldId id="268" r:id="rId13"/>
    <p:sldId id="294"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4" autoAdjust="0"/>
    <p:restoredTop sz="94966" autoAdjust="0"/>
  </p:normalViewPr>
  <p:slideViewPr>
    <p:cSldViewPr snapToGrid="0">
      <p:cViewPr varScale="1">
        <p:scale>
          <a:sx n="87" d="100"/>
          <a:sy n="87" d="100"/>
        </p:scale>
        <p:origin x="20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00520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31277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420846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300365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423294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77701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693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1945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1415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2340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879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054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5015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10/17/22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501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58134" y="640080"/>
            <a:ext cx="6293689" cy="3652405"/>
          </a:xfrm>
        </p:spPr>
        <p:txBody>
          <a:bodyPr anchor="b">
            <a:normAutofit/>
          </a:bodyPr>
          <a:lstStyle/>
          <a:p>
            <a:pPr algn="l"/>
            <a:r>
              <a:rPr lang="en-US" sz="4400" cap="none">
                <a:solidFill>
                  <a:schemeClr val="tx1">
                    <a:lumMod val="85000"/>
                    <a:lumOff val="15000"/>
                  </a:schemeClr>
                </a:solidFill>
                <a:latin typeface="Arial Black" panose="020B0A04020102020204" pitchFamily="34" charset="0"/>
              </a:rPr>
              <a:t>oneill homer</a:t>
            </a:r>
          </a:p>
        </p:txBody>
      </p:sp>
      <p:sp>
        <p:nvSpPr>
          <p:cNvPr id="3" name="Content Placeholder 2"/>
          <p:cNvSpPr>
            <a:spLocks noGrp="1"/>
          </p:cNvSpPr>
          <p:nvPr>
            <p:ph type="subTitle" idx="1"/>
          </p:nvPr>
        </p:nvSpPr>
        <p:spPr>
          <a:xfrm>
            <a:off x="5271524" y="4460708"/>
            <a:ext cx="6280299" cy="1753175"/>
          </a:xfrm>
        </p:spPr>
        <p:txBody>
          <a:bodyPr anchor="t">
            <a:normAutofit/>
          </a:bodyPr>
          <a:lstStyle/>
          <a:p>
            <a:r>
              <a:rPr lang="en-GB" sz="1600">
                <a:solidFill>
                  <a:schemeClr val="tx1">
                    <a:lumMod val="85000"/>
                    <a:lumOff val="15000"/>
                  </a:schemeClr>
                </a:solidFill>
              </a:rPr>
              <a:t>The role Neighbourhood Plans can play in climate change mitigation</a:t>
            </a:r>
          </a:p>
        </p:txBody>
      </p:sp>
      <p:pic>
        <p:nvPicPr>
          <p:cNvPr id="6" name="Picture 5" descr="A picture containing tree, grass, outdoor, sky&#10;&#10;Description automatically generated">
            <a:extLst>
              <a:ext uri="{FF2B5EF4-FFF2-40B4-BE49-F238E27FC236}">
                <a16:creationId xmlns:a16="http://schemas.microsoft.com/office/drawing/2014/main" id="{14094C3B-D163-3C56-6042-E00AABD4AF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999" y="756958"/>
            <a:ext cx="3993942" cy="5325256"/>
          </a:xfrm>
          <a:prstGeom prst="rect">
            <a:avLst/>
          </a:prstGeom>
        </p:spPr>
      </p:pic>
      <p:cxnSp>
        <p:nvCxnSpPr>
          <p:cNvPr id="29" name="Straight Connector 28">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4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0E8A-6052-D1C7-1297-B312E954D5FB}"/>
              </a:ext>
            </a:extLst>
          </p:cNvPr>
          <p:cNvSpPr>
            <a:spLocks noGrp="1"/>
          </p:cNvSpPr>
          <p:nvPr>
            <p:ph type="title"/>
          </p:nvPr>
        </p:nvSpPr>
        <p:spPr/>
        <p:txBody>
          <a:bodyPr/>
          <a:lstStyle/>
          <a:p>
            <a:r>
              <a:rPr lang="en-US" dirty="0"/>
              <a:t>The </a:t>
            </a:r>
            <a:r>
              <a:rPr lang="en-US" dirty="0" err="1"/>
              <a:t>ivers</a:t>
            </a:r>
            <a:r>
              <a:rPr lang="en-US" dirty="0"/>
              <a:t> </a:t>
            </a:r>
            <a:r>
              <a:rPr lang="en-US" dirty="0" err="1"/>
              <a:t>neighbourhood</a:t>
            </a:r>
            <a:r>
              <a:rPr lang="en-US" dirty="0"/>
              <a:t> plan </a:t>
            </a:r>
            <a:r>
              <a:rPr lang="en-US" dirty="0" err="1"/>
              <a:t>etc</a:t>
            </a:r>
            <a:r>
              <a:rPr lang="en-US" dirty="0"/>
              <a:t> </a:t>
            </a:r>
            <a:r>
              <a:rPr lang="en-US" dirty="0" err="1"/>
              <a:t>etc</a:t>
            </a:r>
            <a:r>
              <a:rPr lang="en-US" dirty="0"/>
              <a:t> …</a:t>
            </a:r>
          </a:p>
        </p:txBody>
      </p:sp>
      <p:sp>
        <p:nvSpPr>
          <p:cNvPr id="3" name="Content Placeholder 2">
            <a:extLst>
              <a:ext uri="{FF2B5EF4-FFF2-40B4-BE49-F238E27FC236}">
                <a16:creationId xmlns:a16="http://schemas.microsoft.com/office/drawing/2014/main" id="{127D160B-B453-1C49-9C20-609FC6E67C9F}"/>
              </a:ext>
            </a:extLst>
          </p:cNvPr>
          <p:cNvSpPr>
            <a:spLocks noGrp="1"/>
          </p:cNvSpPr>
          <p:nvPr>
            <p:ph idx="1"/>
          </p:nvPr>
        </p:nvSpPr>
        <p:spPr>
          <a:xfrm>
            <a:off x="1213044" y="2288767"/>
            <a:ext cx="8963342" cy="3794020"/>
          </a:xfrm>
        </p:spPr>
        <p:txBody>
          <a:bodyPr>
            <a:normAutofit/>
          </a:bodyPr>
          <a:lstStyle/>
          <a:p>
            <a:r>
              <a:rPr lang="en-GB" dirty="0"/>
              <a:t>There is a significant weight of evidence that buildings rarely live up to their designers’ expectations when completed and occupied and depart significantly from the standards against which they were certified at design stage. This is known as the ‘performance gap’ and is a widely acknowledged problem. </a:t>
            </a:r>
            <a:r>
              <a:rPr lang="en-US" dirty="0"/>
              <a:t>The risk of identifying building performance gaps between forecast and actual performance using conventional building construction methods is high. </a:t>
            </a:r>
            <a:endParaRPr lang="en-GB" dirty="0"/>
          </a:p>
          <a:p>
            <a:r>
              <a:rPr lang="en-US" dirty="0"/>
              <a:t>The </a:t>
            </a:r>
            <a:r>
              <a:rPr lang="en-US" dirty="0" err="1"/>
              <a:t>Ivers</a:t>
            </a:r>
            <a:r>
              <a:rPr lang="en-US" dirty="0"/>
              <a:t> </a:t>
            </a:r>
            <a:r>
              <a:rPr lang="en-US" dirty="0" err="1"/>
              <a:t>Neighbourhood</a:t>
            </a:r>
            <a:r>
              <a:rPr lang="en-US" dirty="0"/>
              <a:t> Plan has been successful at examination in encouraging and </a:t>
            </a:r>
            <a:r>
              <a:rPr lang="en-US" dirty="0" err="1"/>
              <a:t>incentivising</a:t>
            </a:r>
            <a:r>
              <a:rPr lang="en-US" dirty="0"/>
              <a:t> the </a:t>
            </a:r>
            <a:r>
              <a:rPr lang="en-US" dirty="0" err="1"/>
              <a:t>PassivHaus</a:t>
            </a:r>
            <a:r>
              <a:rPr lang="en-US" dirty="0"/>
              <a:t> or equivalent standard. Where applicants are not proposing to meet these standards, a Post Occupancy Evaluation report will be required. </a:t>
            </a:r>
            <a:endParaRPr lang="en-US" sz="1200" dirty="0">
              <a:latin typeface="Arial Narrow" panose="020B0604020202020204" pitchFamily="34" charset="0"/>
              <a:cs typeface="Arial Narrow" panose="020B0604020202020204" pitchFamily="34" charset="0"/>
            </a:endParaRPr>
          </a:p>
          <a:p>
            <a:endParaRPr lang="en-US" sz="1600" dirty="0">
              <a:latin typeface="Arial Narrow" panose="020B0604020202020204" pitchFamily="34" charset="0"/>
              <a:cs typeface="Arial Narrow" panose="020B0604020202020204" pitchFamily="34" charset="0"/>
            </a:endParaRPr>
          </a:p>
        </p:txBody>
      </p:sp>
      <p:sp>
        <p:nvSpPr>
          <p:cNvPr id="5" name="Title 1">
            <a:extLst>
              <a:ext uri="{FF2B5EF4-FFF2-40B4-BE49-F238E27FC236}">
                <a16:creationId xmlns:a16="http://schemas.microsoft.com/office/drawing/2014/main" id="{6E8C118A-B2EA-44EE-7228-7AA5D4217832}"/>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2190166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FB60-219E-5238-711C-D51A6509AB54}"/>
              </a:ext>
            </a:extLst>
          </p:cNvPr>
          <p:cNvSpPr>
            <a:spLocks noGrp="1"/>
          </p:cNvSpPr>
          <p:nvPr>
            <p:ph type="title"/>
          </p:nvPr>
        </p:nvSpPr>
        <p:spPr/>
        <p:txBody>
          <a:bodyPr/>
          <a:lstStyle/>
          <a:p>
            <a:r>
              <a:rPr lang="en-US" dirty="0"/>
              <a:t>resilience</a:t>
            </a:r>
          </a:p>
        </p:txBody>
      </p:sp>
      <p:pic>
        <p:nvPicPr>
          <p:cNvPr id="16" name="Picture 15" descr="Graphical user interface&#10;&#10;Description automatically generated">
            <a:extLst>
              <a:ext uri="{FF2B5EF4-FFF2-40B4-BE49-F238E27FC236}">
                <a16:creationId xmlns:a16="http://schemas.microsoft.com/office/drawing/2014/main" id="{7B2D6456-A6B3-ACB7-EEBB-095B51BBAF0D}"/>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5641639" y="-32360"/>
            <a:ext cx="7796981" cy="6890360"/>
          </a:xfrm>
          <a:prstGeom prst="rect">
            <a:avLst/>
          </a:prstGeom>
        </p:spPr>
      </p:pic>
      <p:sp>
        <p:nvSpPr>
          <p:cNvPr id="3" name="Content Placeholder 2">
            <a:extLst>
              <a:ext uri="{FF2B5EF4-FFF2-40B4-BE49-F238E27FC236}">
                <a16:creationId xmlns:a16="http://schemas.microsoft.com/office/drawing/2014/main" id="{E0971B6F-EA60-4557-8C3E-F94D61C7800F}"/>
              </a:ext>
            </a:extLst>
          </p:cNvPr>
          <p:cNvSpPr>
            <a:spLocks noGrp="1"/>
          </p:cNvSpPr>
          <p:nvPr>
            <p:ph idx="1"/>
          </p:nvPr>
        </p:nvSpPr>
        <p:spPr>
          <a:xfrm>
            <a:off x="1024129" y="2084832"/>
            <a:ext cx="4226298" cy="4023360"/>
          </a:xfrm>
        </p:spPr>
        <p:txBody>
          <a:bodyPr>
            <a:normAutofit fontScale="85000" lnSpcReduction="20000"/>
          </a:bodyPr>
          <a:lstStyle/>
          <a:p>
            <a:r>
              <a:rPr lang="en-GB" dirty="0"/>
              <a:t>Rural resilience consists of working with councils and local communities to deliver ‘rural hubs’ to address the issues around self-sufficiency faced by many rural settlements.</a:t>
            </a:r>
          </a:p>
          <a:p>
            <a:r>
              <a:rPr lang="en-GB" dirty="0"/>
              <a:t>Rural hubs can be planned for a number of uses, but at its heart it is a small friendly shared workspace designed to provide a comfortable office environment for the increasing number of people who work from home. They can also provide a social focus as an amenity for the local community, providing shopping facilities and a space for local events.</a:t>
            </a:r>
            <a:r>
              <a:rPr lang="en-US" dirty="0"/>
              <a:t>The land surrounding a rural hub could also potentially be integrated into an area’s GI network, or as a recreational area for the local community.</a:t>
            </a:r>
            <a:endParaRPr lang="en-GB" dirty="0"/>
          </a:p>
        </p:txBody>
      </p:sp>
      <p:sp>
        <p:nvSpPr>
          <p:cNvPr id="17" name="TextBox 16">
            <a:extLst>
              <a:ext uri="{FF2B5EF4-FFF2-40B4-BE49-F238E27FC236}">
                <a16:creationId xmlns:a16="http://schemas.microsoft.com/office/drawing/2014/main" id="{492D904C-A4DD-1D3A-40E4-315572704012}"/>
              </a:ext>
            </a:extLst>
          </p:cNvPr>
          <p:cNvSpPr txBox="1"/>
          <p:nvPr/>
        </p:nvSpPr>
        <p:spPr>
          <a:xfrm>
            <a:off x="7070544" y="296928"/>
            <a:ext cx="4939173" cy="276999"/>
          </a:xfrm>
          <a:prstGeom prst="rect">
            <a:avLst/>
          </a:prstGeom>
          <a:noFill/>
        </p:spPr>
        <p:txBody>
          <a:bodyPr wrap="none" rtlCol="0">
            <a:spAutoFit/>
          </a:bodyPr>
          <a:lstStyle/>
          <a:p>
            <a:r>
              <a:rPr lang="en-GB" sz="1200" dirty="0">
                <a:latin typeface="Adobe Ming Std L" panose="02020300000000000000" pitchFamily="18" charset="-128"/>
                <a:ea typeface="Adobe Ming Std L" panose="02020300000000000000" pitchFamily="18" charset="-128"/>
              </a:rPr>
              <a:t>sketch study for a workspace &amp; community hub with downsizer homes </a:t>
            </a:r>
          </a:p>
        </p:txBody>
      </p:sp>
      <p:sp>
        <p:nvSpPr>
          <p:cNvPr id="5" name="Title 1">
            <a:extLst>
              <a:ext uri="{FF2B5EF4-FFF2-40B4-BE49-F238E27FC236}">
                <a16:creationId xmlns:a16="http://schemas.microsoft.com/office/drawing/2014/main" id="{EEB8DC75-AB8F-7966-377E-1035E06F80DA}"/>
              </a:ext>
            </a:extLst>
          </p:cNvPr>
          <p:cNvSpPr txBox="1">
            <a:spLocks/>
          </p:cNvSpPr>
          <p:nvPr/>
        </p:nvSpPr>
        <p:spPr>
          <a:xfrm>
            <a:off x="908221" y="6058932"/>
            <a:ext cx="10875739"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1051882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8090375" cy="1499616"/>
          </a:xfrm>
        </p:spPr>
        <p:txBody>
          <a:bodyPr>
            <a:normAutofit/>
          </a:bodyPr>
          <a:lstStyle/>
          <a:p>
            <a:r>
              <a:rPr lang="en-US" dirty="0" err="1"/>
              <a:t>burghclere</a:t>
            </a:r>
            <a:r>
              <a:rPr lang="en-US" dirty="0"/>
              <a:t> </a:t>
            </a:r>
            <a:r>
              <a:rPr lang="en-US" dirty="0" err="1"/>
              <a:t>neighbourhood</a:t>
            </a:r>
            <a:r>
              <a:rPr lang="en-US" dirty="0"/>
              <a:t> plan</a:t>
            </a:r>
          </a:p>
        </p:txBody>
      </p:sp>
      <p:sp>
        <p:nvSpPr>
          <p:cNvPr id="29" name="Content Placeholder 28">
            <a:extLst>
              <a:ext uri="{FF2B5EF4-FFF2-40B4-BE49-F238E27FC236}">
                <a16:creationId xmlns:a16="http://schemas.microsoft.com/office/drawing/2014/main" id="{CBAD5473-C29F-4F8A-B731-5B6EFB2C54BD}"/>
              </a:ext>
            </a:extLst>
          </p:cNvPr>
          <p:cNvSpPr>
            <a:spLocks noGrp="1"/>
          </p:cNvSpPr>
          <p:nvPr>
            <p:ph idx="1"/>
          </p:nvPr>
        </p:nvSpPr>
        <p:spPr>
          <a:xfrm>
            <a:off x="1019363" y="2084831"/>
            <a:ext cx="6066819" cy="3976756"/>
          </a:xfrm>
        </p:spPr>
        <p:txBody>
          <a:bodyPr>
            <a:normAutofit lnSpcReduction="10000"/>
          </a:bodyPr>
          <a:lstStyle/>
          <a:p>
            <a:r>
              <a:rPr lang="en-GB" sz="2400" dirty="0"/>
              <a:t>The requirement for new homes in Burghclere had not yet been met, and although there is no requirement to allocate sites through a neighbourhood plan, the local community chose to do so to reflect the character, needs and opportunities of the area. </a:t>
            </a:r>
          </a:p>
          <a:p>
            <a:r>
              <a:rPr lang="en-GB" sz="2400" dirty="0"/>
              <a:t>We worked with the local community through the process and assisted in writing policies for new homes addressing local need, new micro-business for the parish, as well as encouraging more working from home helping the parish to become more self-contained. </a:t>
            </a:r>
          </a:p>
          <a:p>
            <a:pPr marL="0" indent="0">
              <a:buNone/>
            </a:pPr>
            <a:endParaRPr lang="en-GB" sz="1800" dirty="0">
              <a:latin typeface="Arial Narrow" panose="020B0606020202030204" pitchFamily="34" charset="0"/>
            </a:endParaRPr>
          </a:p>
        </p:txBody>
      </p:sp>
      <p:pic>
        <p:nvPicPr>
          <p:cNvPr id="6" name="Picture 5" descr="Diagram, map&#10;&#10;Description automatically generated">
            <a:extLst>
              <a:ext uri="{FF2B5EF4-FFF2-40B4-BE49-F238E27FC236}">
                <a16:creationId xmlns:a16="http://schemas.microsoft.com/office/drawing/2014/main" id="{21665193-A505-33A2-7B49-27FCF0D18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0236" y="2084831"/>
            <a:ext cx="4418083" cy="3379798"/>
          </a:xfrm>
          <a:prstGeom prst="rect">
            <a:avLst/>
          </a:prstGeom>
        </p:spPr>
      </p:pic>
      <p:sp>
        <p:nvSpPr>
          <p:cNvPr id="7" name="Title 1">
            <a:extLst>
              <a:ext uri="{FF2B5EF4-FFF2-40B4-BE49-F238E27FC236}">
                <a16:creationId xmlns:a16="http://schemas.microsoft.com/office/drawing/2014/main" id="{FDF63AE7-0EEB-5EAF-D1FE-AD0CD91485F5}"/>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418467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6F37-C3F9-20D7-3091-4E060ECA1EC7}"/>
              </a:ext>
            </a:extLst>
          </p:cNvPr>
          <p:cNvSpPr>
            <a:spLocks noGrp="1"/>
          </p:cNvSpPr>
          <p:nvPr>
            <p:ph type="title"/>
          </p:nvPr>
        </p:nvSpPr>
        <p:spPr/>
        <p:txBody>
          <a:bodyPr>
            <a:normAutofit/>
          </a:bodyPr>
          <a:lstStyle/>
          <a:p>
            <a:r>
              <a:rPr lang="en-US" sz="4400" dirty="0" err="1"/>
              <a:t>bRIGHTWELL</a:t>
            </a:r>
            <a:r>
              <a:rPr lang="en-US" sz="4400" dirty="0"/>
              <a:t> CUM SOTWELL NEIGHBOURHOOD PLAN</a:t>
            </a:r>
          </a:p>
        </p:txBody>
      </p:sp>
      <p:sp>
        <p:nvSpPr>
          <p:cNvPr id="3" name="Content Placeholder 2">
            <a:extLst>
              <a:ext uri="{FF2B5EF4-FFF2-40B4-BE49-F238E27FC236}">
                <a16:creationId xmlns:a16="http://schemas.microsoft.com/office/drawing/2014/main" id="{CB02ED96-3E0C-4FDC-EF3E-2383643A4C0C}"/>
              </a:ext>
            </a:extLst>
          </p:cNvPr>
          <p:cNvSpPr>
            <a:spLocks noGrp="1"/>
          </p:cNvSpPr>
          <p:nvPr>
            <p:ph idx="1"/>
          </p:nvPr>
        </p:nvSpPr>
        <p:spPr>
          <a:xfrm>
            <a:off x="915187" y="2084832"/>
            <a:ext cx="10361626" cy="1499616"/>
          </a:xfrm>
        </p:spPr>
        <p:txBody>
          <a:bodyPr>
            <a:normAutofit lnSpcReduction="10000"/>
          </a:bodyPr>
          <a:lstStyle/>
          <a:p>
            <a:r>
              <a:rPr lang="en-US" dirty="0"/>
              <a:t>The Parish Council wanted to address the threat of losing its precious village primary school and Post Office and shop and wanted to invest in its ‘Green Heart’ of local footpaths and public spaces running through the village. It used its </a:t>
            </a:r>
            <a:r>
              <a:rPr lang="en-US" dirty="0" err="1"/>
              <a:t>neighbourhood</a:t>
            </a:r>
            <a:r>
              <a:rPr lang="en-US" dirty="0"/>
              <a:t> plan to plan for new development to increase its resilience to these threats, and to defend against speculative development proposals in the wrong places. </a:t>
            </a:r>
          </a:p>
        </p:txBody>
      </p:sp>
      <p:pic>
        <p:nvPicPr>
          <p:cNvPr id="5" name="Picture 4">
            <a:extLst>
              <a:ext uri="{FF2B5EF4-FFF2-40B4-BE49-F238E27FC236}">
                <a16:creationId xmlns:a16="http://schemas.microsoft.com/office/drawing/2014/main" id="{995E6BA1-7E4B-BFA5-F2B1-1889BC2DB0BA}"/>
              </a:ext>
            </a:extLst>
          </p:cNvPr>
          <p:cNvPicPr>
            <a:picLocks noChangeAspect="1"/>
          </p:cNvPicPr>
          <p:nvPr/>
        </p:nvPicPr>
        <p:blipFill>
          <a:blip r:embed="rId2"/>
          <a:stretch>
            <a:fillRect/>
          </a:stretch>
        </p:blipFill>
        <p:spPr>
          <a:xfrm>
            <a:off x="3042572" y="3620164"/>
            <a:ext cx="6106856" cy="2652620"/>
          </a:xfrm>
          <a:prstGeom prst="rect">
            <a:avLst/>
          </a:prstGeom>
        </p:spPr>
      </p:pic>
    </p:spTree>
    <p:extLst>
      <p:ext uri="{BB962C8B-B14F-4D97-AF65-F5344CB8AC3E}">
        <p14:creationId xmlns:p14="http://schemas.microsoft.com/office/powerpoint/2010/main" val="3325960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3611" y="3672356"/>
            <a:ext cx="4253357" cy="807556"/>
          </a:xfrm>
        </p:spPr>
        <p:txBody>
          <a:bodyPr anchor="b">
            <a:normAutofit fontScale="90000"/>
          </a:bodyPr>
          <a:lstStyle/>
          <a:p>
            <a:r>
              <a:rPr lang="en-US" sz="4000" cap="none" dirty="0" err="1">
                <a:latin typeface="Arial Black" panose="020B0A04020102020204" pitchFamily="34" charset="0"/>
              </a:rPr>
              <a:t>ONeill</a:t>
            </a:r>
            <a:r>
              <a:rPr lang="en-US" sz="4000" cap="none" dirty="0">
                <a:latin typeface="Arial Black" panose="020B0A04020102020204" pitchFamily="34" charset="0"/>
              </a:rPr>
              <a:t> Homer</a:t>
            </a:r>
            <a:br>
              <a:rPr lang="en-US" sz="4000" cap="none" dirty="0">
                <a:latin typeface="Arial Black" panose="020B0A04020102020204" pitchFamily="34" charset="0"/>
              </a:rPr>
            </a:br>
            <a:r>
              <a:rPr lang="en-US" sz="2000" cap="none" dirty="0">
                <a:latin typeface="Arial Black" panose="020B0A04020102020204" pitchFamily="34" charset="0"/>
              </a:rPr>
              <a:t>planning for good</a:t>
            </a:r>
            <a:endParaRPr lang="en-US" sz="4000" cap="none" dirty="0">
              <a:latin typeface="Arial Black" panose="020B0A04020102020204" pitchFamily="34" charset="0"/>
            </a:endParaRPr>
          </a:p>
        </p:txBody>
      </p:sp>
      <p:sp>
        <p:nvSpPr>
          <p:cNvPr id="3" name="Content Placeholder 2"/>
          <p:cNvSpPr>
            <a:spLocks noGrp="1"/>
          </p:cNvSpPr>
          <p:nvPr>
            <p:ph type="subTitle" idx="1"/>
          </p:nvPr>
        </p:nvSpPr>
        <p:spPr>
          <a:xfrm>
            <a:off x="446314" y="4684242"/>
            <a:ext cx="4420653" cy="1463040"/>
          </a:xfrm>
        </p:spPr>
        <p:txBody>
          <a:bodyPr anchor="t">
            <a:normAutofit/>
          </a:bodyPr>
          <a:lstStyle/>
          <a:p>
            <a:pPr algn="r"/>
            <a:r>
              <a:rPr lang="en-GB" sz="1600" dirty="0" err="1"/>
              <a:t>Merrsicourt</a:t>
            </a:r>
            <a:r>
              <a:rPr lang="en-GB" sz="1600" dirty="0"/>
              <a:t>, Chipping Norton, Oxfordshire</a:t>
            </a:r>
          </a:p>
          <a:p>
            <a:pPr algn="r"/>
            <a:r>
              <a:rPr lang="en-GB" sz="1600" dirty="0"/>
              <a:t>www.oneillhomer.co.uk</a:t>
            </a:r>
          </a:p>
          <a:p>
            <a:pPr algn="r"/>
            <a:r>
              <a:rPr lang="en-GB" sz="1600" dirty="0"/>
              <a:t>07833 462991</a:t>
            </a:r>
          </a:p>
          <a:p>
            <a:pPr algn="r"/>
            <a:r>
              <a:rPr lang="en-GB" sz="1600" dirty="0"/>
              <a:t>info@oneillhomer.co.uk </a:t>
            </a:r>
          </a:p>
          <a:p>
            <a:pPr algn="r"/>
            <a:endParaRPr lang="en-GB" sz="1600" dirty="0"/>
          </a:p>
        </p:txBody>
      </p:sp>
      <p:cxnSp>
        <p:nvCxnSpPr>
          <p:cNvPr id="22" name="Straight Connector 2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3"/>
            <a:ext cx="2926080" cy="0"/>
          </a:xfrm>
          <a:prstGeom prst="line">
            <a:avLst/>
          </a:prstGeom>
          <a:ln w="19050">
            <a:solidFill>
              <a:srgbClr val="86BEF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FC31E4B-FE92-066C-5A44-513AFD557C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6022" y="0"/>
            <a:ext cx="6182704" cy="6858000"/>
          </a:xfrm>
          <a:prstGeom prst="rect">
            <a:avLst/>
          </a:prstGeom>
        </p:spPr>
      </p:pic>
    </p:spTree>
    <p:extLst>
      <p:ext uri="{BB962C8B-B14F-4D97-AF65-F5344CB8AC3E}">
        <p14:creationId xmlns:p14="http://schemas.microsoft.com/office/powerpoint/2010/main" val="384903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EC57-C802-51BD-FF88-331C5EA5F244}"/>
              </a:ext>
            </a:extLst>
          </p:cNvPr>
          <p:cNvSpPr>
            <a:spLocks noGrp="1"/>
          </p:cNvSpPr>
          <p:nvPr>
            <p:ph type="title"/>
          </p:nvPr>
        </p:nvSpPr>
        <p:spPr>
          <a:xfrm>
            <a:off x="1024128" y="585216"/>
            <a:ext cx="10479614" cy="1499616"/>
          </a:xfrm>
        </p:spPr>
        <p:txBody>
          <a:bodyPr/>
          <a:lstStyle/>
          <a:p>
            <a:r>
              <a:rPr lang="en-US" dirty="0" err="1"/>
              <a:t>Neighbourhood</a:t>
            </a:r>
            <a:r>
              <a:rPr lang="en-US" dirty="0"/>
              <a:t> planning and climate change </a:t>
            </a:r>
          </a:p>
        </p:txBody>
      </p:sp>
      <p:sp>
        <p:nvSpPr>
          <p:cNvPr id="3" name="Content Placeholder 2">
            <a:extLst>
              <a:ext uri="{FF2B5EF4-FFF2-40B4-BE49-F238E27FC236}">
                <a16:creationId xmlns:a16="http://schemas.microsoft.com/office/drawing/2014/main" id="{4BE718FC-D0B6-22A4-2498-6619B5168B5E}"/>
              </a:ext>
            </a:extLst>
          </p:cNvPr>
          <p:cNvSpPr>
            <a:spLocks noGrp="1"/>
          </p:cNvSpPr>
          <p:nvPr>
            <p:ph idx="1"/>
          </p:nvPr>
        </p:nvSpPr>
        <p:spPr>
          <a:xfrm>
            <a:off x="1024127" y="1952097"/>
            <a:ext cx="10007667" cy="4023360"/>
          </a:xfrm>
        </p:spPr>
        <p:txBody>
          <a:bodyPr>
            <a:normAutofit/>
          </a:bodyPr>
          <a:lstStyle/>
          <a:p>
            <a:r>
              <a:rPr lang="en-GB" sz="2000" dirty="0"/>
              <a:t>Neighbourhood Plans have become one of the most important initiatives of town and parish councils over the last decade and communities are increasingly interested in their plans seeking to embrace local policies and actions including, for example:</a:t>
            </a:r>
          </a:p>
          <a:p>
            <a:pPr marL="342900" lvl="1" indent="-342900">
              <a:spcBef>
                <a:spcPts val="1200"/>
              </a:spcBef>
              <a:spcAft>
                <a:spcPts val="200"/>
              </a:spcAft>
              <a:buSzPct val="100000"/>
              <a:buFont typeface="Arial" panose="020B0604020202020204" pitchFamily="34" charset="0"/>
              <a:buChar char="•"/>
            </a:pPr>
            <a:r>
              <a:rPr lang="en-GB" sz="2000" dirty="0"/>
              <a:t>Identifying green infrastructure networks for protection, improvement and connectivity enhancement</a:t>
            </a:r>
          </a:p>
          <a:p>
            <a:pPr marL="342900" lvl="1" indent="-342900">
              <a:spcBef>
                <a:spcPts val="1200"/>
              </a:spcBef>
              <a:spcAft>
                <a:spcPts val="200"/>
              </a:spcAft>
              <a:buSzPct val="100000"/>
              <a:buFont typeface="Arial" panose="020B0604020202020204" pitchFamily="34" charset="0"/>
              <a:buChar char="•"/>
            </a:pPr>
            <a:r>
              <a:rPr lang="en-GB" sz="2000" dirty="0"/>
              <a:t>Identifying sustainable travel networks and ‘20 minute neighbourhood’-type concepts</a:t>
            </a:r>
          </a:p>
          <a:p>
            <a:pPr marL="342900" lvl="1" indent="-342900">
              <a:spcBef>
                <a:spcPts val="1200"/>
              </a:spcBef>
              <a:spcAft>
                <a:spcPts val="200"/>
              </a:spcAft>
              <a:buSzPct val="100000"/>
              <a:buFont typeface="Arial" panose="020B0604020202020204" pitchFamily="34" charset="0"/>
              <a:buChar char="•"/>
            </a:pPr>
            <a:r>
              <a:rPr lang="en-GB" sz="2000" dirty="0"/>
              <a:t>Raising the standards of energy performance through building fabric design</a:t>
            </a:r>
          </a:p>
          <a:p>
            <a:pPr marL="342900" lvl="1" indent="-342900">
              <a:spcBef>
                <a:spcPts val="1200"/>
              </a:spcBef>
              <a:spcAft>
                <a:spcPts val="200"/>
              </a:spcAft>
              <a:buSzPct val="100000"/>
              <a:buFont typeface="Arial" panose="020B0604020202020204" pitchFamily="34" charset="0"/>
              <a:buChar char="•"/>
            </a:pPr>
            <a:r>
              <a:rPr lang="en-GB" sz="2000" dirty="0"/>
              <a:t>Shaping the future of their communities to become more resilient and self-dependent by planning for sustainable development.</a:t>
            </a:r>
          </a:p>
          <a:p>
            <a:pPr marL="91440" lvl="1" indent="-91440">
              <a:spcBef>
                <a:spcPts val="1200"/>
              </a:spcBef>
              <a:spcAft>
                <a:spcPts val="200"/>
              </a:spcAft>
              <a:buSzPct val="100000"/>
              <a:buFont typeface="Tw Cen MT" panose="020B0602020104020603" pitchFamily="34" charset="0"/>
              <a:buChar char=" "/>
            </a:pPr>
            <a:r>
              <a:rPr lang="en-GB" sz="2000" dirty="0"/>
              <a:t>We have helped nearly 200 communities to deliver sustainable development through neighbourhood plan-making, including 50+ in Bucks and MK. </a:t>
            </a:r>
          </a:p>
          <a:p>
            <a:endParaRPr lang="en-GB" sz="2000" dirty="0">
              <a:latin typeface="Arial Narrow" panose="020B0606020202030204" pitchFamily="34" charset="0"/>
            </a:endParaRPr>
          </a:p>
          <a:p>
            <a:endParaRPr lang="en-US" dirty="0"/>
          </a:p>
        </p:txBody>
      </p:sp>
      <p:sp>
        <p:nvSpPr>
          <p:cNvPr id="4" name="Title 1">
            <a:extLst>
              <a:ext uri="{FF2B5EF4-FFF2-40B4-BE49-F238E27FC236}">
                <a16:creationId xmlns:a16="http://schemas.microsoft.com/office/drawing/2014/main" id="{20A6210F-1B98-B2D8-A373-65F12ED026BF}"/>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3233049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EC57-C802-51BD-FF88-331C5EA5F244}"/>
              </a:ext>
            </a:extLst>
          </p:cNvPr>
          <p:cNvSpPr>
            <a:spLocks noGrp="1"/>
          </p:cNvSpPr>
          <p:nvPr>
            <p:ph type="title"/>
          </p:nvPr>
        </p:nvSpPr>
        <p:spPr/>
        <p:txBody>
          <a:bodyPr/>
          <a:lstStyle/>
          <a:p>
            <a:r>
              <a:rPr lang="en-US" dirty="0"/>
              <a:t>Green infrastructure (GI)</a:t>
            </a:r>
          </a:p>
        </p:txBody>
      </p:sp>
      <p:sp>
        <p:nvSpPr>
          <p:cNvPr id="3" name="Content Placeholder 2">
            <a:extLst>
              <a:ext uri="{FF2B5EF4-FFF2-40B4-BE49-F238E27FC236}">
                <a16:creationId xmlns:a16="http://schemas.microsoft.com/office/drawing/2014/main" id="{4BE718FC-D0B6-22A4-2498-6619B5168B5E}"/>
              </a:ext>
            </a:extLst>
          </p:cNvPr>
          <p:cNvSpPr>
            <a:spLocks noGrp="1"/>
          </p:cNvSpPr>
          <p:nvPr>
            <p:ph idx="1"/>
          </p:nvPr>
        </p:nvSpPr>
        <p:spPr>
          <a:xfrm>
            <a:off x="1024127" y="1952097"/>
            <a:ext cx="6364815" cy="4023360"/>
          </a:xfrm>
        </p:spPr>
        <p:txBody>
          <a:bodyPr>
            <a:normAutofit fontScale="85000" lnSpcReduction="20000"/>
          </a:bodyPr>
          <a:lstStyle/>
          <a:p>
            <a:r>
              <a:rPr lang="en-GB" b="1" dirty="0"/>
              <a:t>“A network of multi-functional green space, urban and rural, which is capable of delivering a wide range of environmental and quality of life benefits for local communities.” </a:t>
            </a:r>
            <a:r>
              <a:rPr lang="en-GB" dirty="0"/>
              <a:t>NPPF</a:t>
            </a:r>
          </a:p>
          <a:p>
            <a:r>
              <a:rPr lang="en-GB" dirty="0"/>
              <a:t>We work with local communities to  define their network of green and water infrastructure assets for protection, improvement and creation. </a:t>
            </a:r>
          </a:p>
          <a:p>
            <a:r>
              <a:rPr lang="en-GB" dirty="0"/>
              <a:t>We encourage communities to identify specific aspects of their GI network (e.g. hedgerows, significant areas of mature trees) which can then be built into a policy map. </a:t>
            </a:r>
          </a:p>
          <a:p>
            <a:r>
              <a:rPr lang="en-GB" dirty="0"/>
              <a:t>As a result, all future development proposals must recognise the GI network and improve it, or at the very least not undermine its integrity of connecting spaces and habitats. </a:t>
            </a:r>
          </a:p>
          <a:p>
            <a:r>
              <a:rPr lang="en-GB" dirty="0"/>
              <a:t>Biodiversity Net Gain (BNG) sites can also be designated as a method of offsetting the impact of developments.</a:t>
            </a:r>
          </a:p>
          <a:p>
            <a:endParaRPr lang="en-GB" sz="2000" dirty="0">
              <a:latin typeface="Arial Narrow" panose="020B0606020202030204" pitchFamily="34" charset="0"/>
            </a:endParaRPr>
          </a:p>
          <a:p>
            <a:endParaRPr lang="en-US" dirty="0"/>
          </a:p>
        </p:txBody>
      </p:sp>
      <p:pic>
        <p:nvPicPr>
          <p:cNvPr id="5" name="Picture 4">
            <a:extLst>
              <a:ext uri="{FF2B5EF4-FFF2-40B4-BE49-F238E27FC236}">
                <a16:creationId xmlns:a16="http://schemas.microsoft.com/office/drawing/2014/main" id="{C3280C31-13AB-E680-586B-046ED02C6B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04342" y="0"/>
            <a:ext cx="7643812" cy="6858001"/>
          </a:xfrm>
          <a:prstGeom prst="rect">
            <a:avLst/>
          </a:prstGeom>
        </p:spPr>
      </p:pic>
      <p:sp>
        <p:nvSpPr>
          <p:cNvPr id="6" name="Title 1">
            <a:extLst>
              <a:ext uri="{FF2B5EF4-FFF2-40B4-BE49-F238E27FC236}">
                <a16:creationId xmlns:a16="http://schemas.microsoft.com/office/drawing/2014/main" id="{2BAE9EAF-0EAA-DC17-18A9-EEFCDAA5DB18}"/>
              </a:ext>
            </a:extLst>
          </p:cNvPr>
          <p:cNvSpPr txBox="1">
            <a:spLocks/>
          </p:cNvSpPr>
          <p:nvPr/>
        </p:nvSpPr>
        <p:spPr>
          <a:xfrm>
            <a:off x="908222" y="6058932"/>
            <a:ext cx="114509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a:solidFill>
                  <a:schemeClr val="bg1"/>
                </a:solidFill>
                <a:latin typeface="Arial Black" panose="020B0A04020102020204" pitchFamily="34" charset="0"/>
              </a:rPr>
              <a:t>#</a:t>
            </a:r>
            <a:r>
              <a:rPr lang="en-US" sz="1800" cap="none" dirty="0" err="1">
                <a:solidFill>
                  <a:schemeClr val="bg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3870842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875772" cy="1499616"/>
          </a:xfrm>
        </p:spPr>
        <p:txBody>
          <a:bodyPr>
            <a:normAutofit/>
          </a:bodyPr>
          <a:lstStyle/>
          <a:p>
            <a:r>
              <a:rPr lang="en-US" sz="4900" dirty="0"/>
              <a:t>Southbourne </a:t>
            </a:r>
            <a:r>
              <a:rPr lang="en-US" sz="4900" dirty="0" err="1"/>
              <a:t>Neighbourhood</a:t>
            </a:r>
            <a:r>
              <a:rPr lang="en-US" sz="4900" dirty="0"/>
              <a:t> plan</a:t>
            </a:r>
            <a:endParaRPr lang="en-US" sz="5000" dirty="0"/>
          </a:p>
        </p:txBody>
      </p:sp>
      <p:pic>
        <p:nvPicPr>
          <p:cNvPr id="6" name="Picture 5" descr="A close up of a map&#10;&#10;Description automatically generated">
            <a:extLst>
              <a:ext uri="{FF2B5EF4-FFF2-40B4-BE49-F238E27FC236}">
                <a16:creationId xmlns:a16="http://schemas.microsoft.com/office/drawing/2014/main" id="{1F4F0308-6429-43E7-AE23-3AB87A5F0B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9480" y="1581126"/>
            <a:ext cx="4719920" cy="4691658"/>
          </a:xfrm>
          <a:prstGeom prst="rect">
            <a:avLst/>
          </a:prstGeom>
        </p:spPr>
      </p:pic>
      <p:sp>
        <p:nvSpPr>
          <p:cNvPr id="29" name="Content Placeholder 28">
            <a:extLst>
              <a:ext uri="{FF2B5EF4-FFF2-40B4-BE49-F238E27FC236}">
                <a16:creationId xmlns:a16="http://schemas.microsoft.com/office/drawing/2014/main" id="{CBAD5473-C29F-4F8A-B731-5B6EFB2C54BD}"/>
              </a:ext>
            </a:extLst>
          </p:cNvPr>
          <p:cNvSpPr>
            <a:spLocks noGrp="1"/>
          </p:cNvSpPr>
          <p:nvPr>
            <p:ph idx="1"/>
          </p:nvPr>
        </p:nvSpPr>
        <p:spPr>
          <a:xfrm>
            <a:off x="1024128" y="2277784"/>
            <a:ext cx="6232078" cy="4805974"/>
          </a:xfrm>
        </p:spPr>
        <p:txBody>
          <a:bodyPr>
            <a:normAutofit/>
          </a:bodyPr>
          <a:lstStyle/>
          <a:p>
            <a:r>
              <a:rPr lang="en-GB" sz="2000" dirty="0"/>
              <a:t>The plan faced three challenges:</a:t>
            </a:r>
          </a:p>
          <a:p>
            <a:pPr lvl="1"/>
            <a:r>
              <a:rPr lang="en-GB" sz="2000" dirty="0"/>
              <a:t>1. Severance issues </a:t>
            </a:r>
          </a:p>
          <a:p>
            <a:pPr lvl="1"/>
            <a:r>
              <a:rPr lang="en-GB" sz="2000" dirty="0"/>
              <a:t>2. Chichester  &amp;  Langstone  Harbours SPA</a:t>
            </a:r>
          </a:p>
          <a:p>
            <a:pPr lvl="1"/>
            <a:r>
              <a:rPr lang="en-GB" sz="2000" dirty="0"/>
              <a:t>3. Speculative Planning Applications</a:t>
            </a:r>
          </a:p>
          <a:p>
            <a:r>
              <a:rPr lang="en-GB" sz="2000" dirty="0"/>
              <a:t>To  meet  these  challenges,  a  clear  spatial  framework  was  formulated.  At  its  heart  is the  ‘Green  Ring’,  which  provides  a  stronger  village  identity,  ecological enhancements,  a  range  of  new  recreation  spaces  for  the  community and adaptation to climate change. </a:t>
            </a:r>
          </a:p>
        </p:txBody>
      </p:sp>
      <p:sp>
        <p:nvSpPr>
          <p:cNvPr id="4" name="Title 1">
            <a:extLst>
              <a:ext uri="{FF2B5EF4-FFF2-40B4-BE49-F238E27FC236}">
                <a16:creationId xmlns:a16="http://schemas.microsoft.com/office/drawing/2014/main" id="{E7CD055F-E57E-6D44-4955-20773AEA4A2D}"/>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12028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BE256-011F-3004-5CDB-7AB1FD7040C8}"/>
              </a:ext>
            </a:extLst>
          </p:cNvPr>
          <p:cNvSpPr>
            <a:spLocks noGrp="1"/>
          </p:cNvSpPr>
          <p:nvPr>
            <p:ph sz="half" idx="1"/>
          </p:nvPr>
        </p:nvSpPr>
        <p:spPr>
          <a:xfrm>
            <a:off x="938537" y="1961535"/>
            <a:ext cx="5157463" cy="4174618"/>
          </a:xfrm>
        </p:spPr>
        <p:txBody>
          <a:bodyPr>
            <a:normAutofit/>
          </a:bodyPr>
          <a:lstStyle/>
          <a:p>
            <a:r>
              <a:rPr lang="en-US" dirty="0" err="1"/>
              <a:t>Ecchinswell</a:t>
            </a:r>
            <a:r>
              <a:rPr lang="en-US" dirty="0"/>
              <a:t> identified a series of wildlife corridors as part of its GI Network. One of the sites it intended to allocate fell within one of the wildlife corridors identified in the policy map.</a:t>
            </a:r>
          </a:p>
          <a:p>
            <a:r>
              <a:rPr lang="en-US" dirty="0"/>
              <a:t>The location of the site within the GI network and wildlife corridor shaped the development response (shown in red on the figure to the right). Benefitted from the Hants Biodiversity Records Centre data – not yet matched in Bucks/MK area.</a:t>
            </a:r>
          </a:p>
        </p:txBody>
      </p:sp>
      <p:sp>
        <p:nvSpPr>
          <p:cNvPr id="2" name="Title 1">
            <a:extLst>
              <a:ext uri="{FF2B5EF4-FFF2-40B4-BE49-F238E27FC236}">
                <a16:creationId xmlns:a16="http://schemas.microsoft.com/office/drawing/2014/main" id="{64A2612D-1282-91B6-8460-B28F0880BF44}"/>
              </a:ext>
            </a:extLst>
          </p:cNvPr>
          <p:cNvSpPr>
            <a:spLocks noGrp="1"/>
          </p:cNvSpPr>
          <p:nvPr>
            <p:ph type="title"/>
          </p:nvPr>
        </p:nvSpPr>
        <p:spPr>
          <a:xfrm>
            <a:off x="938537" y="587166"/>
            <a:ext cx="7878892" cy="632034"/>
          </a:xfrm>
        </p:spPr>
        <p:txBody>
          <a:bodyPr>
            <a:normAutofit fontScale="90000"/>
          </a:bodyPr>
          <a:lstStyle/>
          <a:p>
            <a:r>
              <a:rPr lang="en-US" dirty="0" err="1"/>
              <a:t>Ecchinswell</a:t>
            </a:r>
            <a:r>
              <a:rPr lang="en-US" dirty="0"/>
              <a:t> </a:t>
            </a:r>
            <a:r>
              <a:rPr lang="en-US" dirty="0" err="1"/>
              <a:t>neighbourhood</a:t>
            </a:r>
            <a:r>
              <a:rPr lang="en-US" dirty="0"/>
              <a:t> plan</a:t>
            </a:r>
          </a:p>
        </p:txBody>
      </p:sp>
      <p:pic>
        <p:nvPicPr>
          <p:cNvPr id="4" name="Picture 3">
            <a:extLst>
              <a:ext uri="{FF2B5EF4-FFF2-40B4-BE49-F238E27FC236}">
                <a16:creationId xmlns:a16="http://schemas.microsoft.com/office/drawing/2014/main" id="{EE4F9FD1-2500-1B6D-68D9-01AC1FAF4D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3031" y="1336974"/>
            <a:ext cx="3490686" cy="2983407"/>
          </a:xfrm>
          <a:prstGeom prst="rect">
            <a:avLst/>
          </a:prstGeom>
        </p:spPr>
      </p:pic>
      <p:pic>
        <p:nvPicPr>
          <p:cNvPr id="5" name="Picture 4">
            <a:extLst>
              <a:ext uri="{FF2B5EF4-FFF2-40B4-BE49-F238E27FC236}">
                <a16:creationId xmlns:a16="http://schemas.microsoft.com/office/drawing/2014/main" id="{97E24089-6E74-73B6-84CE-31497653D5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2858" y="1961535"/>
            <a:ext cx="2416629" cy="3955166"/>
          </a:xfrm>
          <a:prstGeom prst="rect">
            <a:avLst/>
          </a:prstGeom>
          <a:ln>
            <a:solidFill>
              <a:schemeClr val="tx1"/>
            </a:solidFill>
          </a:ln>
        </p:spPr>
      </p:pic>
      <p:sp>
        <p:nvSpPr>
          <p:cNvPr id="6" name="Title 1">
            <a:extLst>
              <a:ext uri="{FF2B5EF4-FFF2-40B4-BE49-F238E27FC236}">
                <a16:creationId xmlns:a16="http://schemas.microsoft.com/office/drawing/2014/main" id="{15631FDC-5B2F-4168-C0C0-AFA450383B29}"/>
              </a:ext>
            </a:extLst>
          </p:cNvPr>
          <p:cNvSpPr txBox="1">
            <a:spLocks/>
          </p:cNvSpPr>
          <p:nvPr/>
        </p:nvSpPr>
        <p:spPr>
          <a:xfrm>
            <a:off x="908222" y="6058932"/>
            <a:ext cx="10571265"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200339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90FA-2436-08D1-1E90-BA4355145FCF}"/>
              </a:ext>
            </a:extLst>
          </p:cNvPr>
          <p:cNvSpPr>
            <a:spLocks noGrp="1"/>
          </p:cNvSpPr>
          <p:nvPr>
            <p:ph type="title"/>
          </p:nvPr>
        </p:nvSpPr>
        <p:spPr>
          <a:xfrm>
            <a:off x="1024128" y="585215"/>
            <a:ext cx="4825342" cy="2570939"/>
          </a:xfrm>
        </p:spPr>
        <p:txBody>
          <a:bodyPr/>
          <a:lstStyle/>
          <a:p>
            <a:r>
              <a:rPr lang="en-US" dirty="0"/>
              <a:t>St </a:t>
            </a:r>
            <a:r>
              <a:rPr lang="en-US" dirty="0" err="1"/>
              <a:t>ives</a:t>
            </a:r>
            <a:r>
              <a:rPr lang="en-US" dirty="0"/>
              <a:t> (</a:t>
            </a:r>
            <a:r>
              <a:rPr lang="en-US" dirty="0" err="1"/>
              <a:t>cambs</a:t>
            </a:r>
            <a:r>
              <a:rPr lang="en-US" dirty="0"/>
              <a:t>) </a:t>
            </a:r>
            <a:br>
              <a:rPr lang="en-US" dirty="0"/>
            </a:br>
            <a:r>
              <a:rPr lang="en-US" dirty="0" err="1"/>
              <a:t>neighbourhood</a:t>
            </a:r>
            <a:r>
              <a:rPr lang="en-US" dirty="0"/>
              <a:t> plan</a:t>
            </a:r>
          </a:p>
        </p:txBody>
      </p:sp>
      <p:pic>
        <p:nvPicPr>
          <p:cNvPr id="6" name="Content Placeholder 5" descr="Map&#10;&#10;Description automatically generated">
            <a:extLst>
              <a:ext uri="{FF2B5EF4-FFF2-40B4-BE49-F238E27FC236}">
                <a16:creationId xmlns:a16="http://schemas.microsoft.com/office/drawing/2014/main" id="{22DD9F9A-D979-6B3D-6299-4FAF5358C615}"/>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7152967" y="884903"/>
            <a:ext cx="3790336" cy="4839448"/>
          </a:xfrm>
        </p:spPr>
      </p:pic>
      <p:sp>
        <p:nvSpPr>
          <p:cNvPr id="4" name="Content Placeholder 3">
            <a:extLst>
              <a:ext uri="{FF2B5EF4-FFF2-40B4-BE49-F238E27FC236}">
                <a16:creationId xmlns:a16="http://schemas.microsoft.com/office/drawing/2014/main" id="{CD803285-F4C1-8BBD-188B-49FA3A2B430E}"/>
              </a:ext>
            </a:extLst>
          </p:cNvPr>
          <p:cNvSpPr>
            <a:spLocks noGrp="1"/>
          </p:cNvSpPr>
          <p:nvPr>
            <p:ph sz="half" idx="2"/>
          </p:nvPr>
        </p:nvSpPr>
        <p:spPr>
          <a:xfrm>
            <a:off x="886378" y="2743199"/>
            <a:ext cx="4673764" cy="3364357"/>
          </a:xfrm>
        </p:spPr>
        <p:txBody>
          <a:bodyPr/>
          <a:lstStyle/>
          <a:p>
            <a:r>
              <a:rPr lang="en-US" dirty="0"/>
              <a:t>The project steering group is combining many of these same ideas to shape green infrastructure planning within and on the town’s edges. It’s thinking especially about improving habitat connectivity and opportunities for local nature recovery, establishing important markers for future development proposals.</a:t>
            </a:r>
          </a:p>
        </p:txBody>
      </p:sp>
      <p:sp>
        <p:nvSpPr>
          <p:cNvPr id="7" name="Title 1">
            <a:extLst>
              <a:ext uri="{FF2B5EF4-FFF2-40B4-BE49-F238E27FC236}">
                <a16:creationId xmlns:a16="http://schemas.microsoft.com/office/drawing/2014/main" id="{EF9F7AD8-C961-3090-4DD3-D2B589865020}"/>
              </a:ext>
            </a:extLst>
          </p:cNvPr>
          <p:cNvSpPr txBox="1">
            <a:spLocks/>
          </p:cNvSpPr>
          <p:nvPr/>
        </p:nvSpPr>
        <p:spPr>
          <a:xfrm>
            <a:off x="908222" y="6058932"/>
            <a:ext cx="10397400"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2864663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831D-AF5A-B7C4-2E3F-75ED39D9375F}"/>
              </a:ext>
            </a:extLst>
          </p:cNvPr>
          <p:cNvSpPr>
            <a:spLocks noGrp="1"/>
          </p:cNvSpPr>
          <p:nvPr>
            <p:ph type="title"/>
          </p:nvPr>
        </p:nvSpPr>
        <p:spPr/>
        <p:txBody>
          <a:bodyPr/>
          <a:lstStyle/>
          <a:p>
            <a:r>
              <a:rPr lang="en-US" dirty="0"/>
              <a:t>Sustainable transport solutions</a:t>
            </a:r>
          </a:p>
        </p:txBody>
      </p:sp>
      <p:sp>
        <p:nvSpPr>
          <p:cNvPr id="3" name="Content Placeholder 2">
            <a:extLst>
              <a:ext uri="{FF2B5EF4-FFF2-40B4-BE49-F238E27FC236}">
                <a16:creationId xmlns:a16="http://schemas.microsoft.com/office/drawing/2014/main" id="{157AFF08-BC71-FDFF-B888-61AC6DC90B5C}"/>
              </a:ext>
            </a:extLst>
          </p:cNvPr>
          <p:cNvSpPr>
            <a:spLocks noGrp="1"/>
          </p:cNvSpPr>
          <p:nvPr>
            <p:ph idx="1"/>
          </p:nvPr>
        </p:nvSpPr>
        <p:spPr>
          <a:xfrm>
            <a:off x="1024127" y="2119638"/>
            <a:ext cx="9720073" cy="4023360"/>
          </a:xfrm>
        </p:spPr>
        <p:txBody>
          <a:bodyPr/>
          <a:lstStyle/>
          <a:p>
            <a:r>
              <a:rPr lang="en-GB" dirty="0"/>
              <a:t>A local community can also identify their sustainable transport network for new developments to respond to. </a:t>
            </a:r>
          </a:p>
          <a:p>
            <a:r>
              <a:rPr lang="en-GB" dirty="0"/>
              <a:t>The network can include any routes or paths that promote active travel (walking, cycling, etc), as well as public transport. </a:t>
            </a:r>
          </a:p>
          <a:p>
            <a:r>
              <a:rPr lang="en-GB" dirty="0"/>
              <a:t>This may mean that scheme layouts, access points, landscape schemes and amenity spaces are designed to contribute to the effectiveness of the Network and without undermining other policy objectives. </a:t>
            </a:r>
          </a:p>
          <a:p>
            <a:r>
              <a:rPr lang="en-GB" dirty="0"/>
              <a:t>The promotion of sustainable transport networks can help address the car-dependency issue faced by places such as Milton Keynes.</a:t>
            </a:r>
          </a:p>
          <a:p>
            <a:endParaRPr lang="en-US" dirty="0"/>
          </a:p>
        </p:txBody>
      </p:sp>
      <p:sp>
        <p:nvSpPr>
          <p:cNvPr id="5" name="Title 1">
            <a:extLst>
              <a:ext uri="{FF2B5EF4-FFF2-40B4-BE49-F238E27FC236}">
                <a16:creationId xmlns:a16="http://schemas.microsoft.com/office/drawing/2014/main" id="{4DD11B6E-1766-812A-E9B1-83EDE2723465}"/>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1954320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7E231-A085-91D5-9530-35D33587E0D7}"/>
              </a:ext>
            </a:extLst>
          </p:cNvPr>
          <p:cNvSpPr>
            <a:spLocks noGrp="1"/>
          </p:cNvSpPr>
          <p:nvPr>
            <p:ph sz="half" idx="1"/>
          </p:nvPr>
        </p:nvSpPr>
        <p:spPr>
          <a:xfrm>
            <a:off x="1024128" y="2447779"/>
            <a:ext cx="4639253" cy="3794021"/>
          </a:xfrm>
        </p:spPr>
        <p:txBody>
          <a:bodyPr>
            <a:normAutofit/>
          </a:bodyPr>
          <a:lstStyle/>
          <a:p>
            <a:r>
              <a:rPr lang="en-US" dirty="0"/>
              <a:t>The purpose of </a:t>
            </a:r>
            <a:r>
              <a:rPr lang="en-US" dirty="0" err="1"/>
              <a:t>Twyford</a:t>
            </a:r>
            <a:r>
              <a:rPr lang="en-US" dirty="0"/>
              <a:t> including a sustainable transport policy in their </a:t>
            </a:r>
            <a:r>
              <a:rPr lang="en-US" dirty="0" err="1"/>
              <a:t>Neighbourhood</a:t>
            </a:r>
            <a:r>
              <a:rPr lang="en-US" dirty="0"/>
              <a:t> Plan was to promote more walking, cycling and use of public transport.</a:t>
            </a:r>
          </a:p>
          <a:p>
            <a:r>
              <a:rPr lang="en-US" dirty="0"/>
              <a:t>The policies map shows the location of opportunities for improvement to existing routes which have a spatial consequence, such as opportunities for new connections to enhance the active and sustainable transport environment. </a:t>
            </a:r>
          </a:p>
        </p:txBody>
      </p:sp>
      <p:pic>
        <p:nvPicPr>
          <p:cNvPr id="5" name="Picture 4">
            <a:extLst>
              <a:ext uri="{FF2B5EF4-FFF2-40B4-BE49-F238E27FC236}">
                <a16:creationId xmlns:a16="http://schemas.microsoft.com/office/drawing/2014/main" id="{4ADD9260-E60C-F10C-1FAC-BA0ADBF936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64477" y="840089"/>
            <a:ext cx="3687098" cy="5177821"/>
          </a:xfrm>
          <a:prstGeom prst="rect">
            <a:avLst/>
          </a:prstGeom>
        </p:spPr>
      </p:pic>
      <p:sp>
        <p:nvSpPr>
          <p:cNvPr id="2" name="Title 1">
            <a:extLst>
              <a:ext uri="{FF2B5EF4-FFF2-40B4-BE49-F238E27FC236}">
                <a16:creationId xmlns:a16="http://schemas.microsoft.com/office/drawing/2014/main" id="{4B1FF1E3-B23E-24C5-266C-D230FDDA8265}"/>
              </a:ext>
            </a:extLst>
          </p:cNvPr>
          <p:cNvSpPr>
            <a:spLocks noGrp="1"/>
          </p:cNvSpPr>
          <p:nvPr>
            <p:ph type="title"/>
          </p:nvPr>
        </p:nvSpPr>
        <p:spPr>
          <a:xfrm>
            <a:off x="1024129" y="454660"/>
            <a:ext cx="5071872" cy="1499616"/>
          </a:xfrm>
        </p:spPr>
        <p:txBody>
          <a:bodyPr>
            <a:normAutofit/>
          </a:bodyPr>
          <a:lstStyle/>
          <a:p>
            <a:r>
              <a:rPr lang="en-US" dirty="0" err="1"/>
              <a:t>Twyford</a:t>
            </a:r>
            <a:r>
              <a:rPr lang="en-US" dirty="0"/>
              <a:t> </a:t>
            </a:r>
            <a:r>
              <a:rPr lang="en-US" dirty="0" err="1"/>
              <a:t>neighbourhood</a:t>
            </a:r>
            <a:r>
              <a:rPr lang="en-US" dirty="0"/>
              <a:t> plan</a:t>
            </a:r>
          </a:p>
        </p:txBody>
      </p:sp>
      <p:sp>
        <p:nvSpPr>
          <p:cNvPr id="6" name="Title 1">
            <a:extLst>
              <a:ext uri="{FF2B5EF4-FFF2-40B4-BE49-F238E27FC236}">
                <a16:creationId xmlns:a16="http://schemas.microsoft.com/office/drawing/2014/main" id="{07F5C8CD-9BA2-AFDE-912A-DF245C3E7CA0}"/>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2232905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E9A8-0FBA-A2DE-4102-2599A32A0E08}"/>
              </a:ext>
            </a:extLst>
          </p:cNvPr>
          <p:cNvSpPr>
            <a:spLocks noGrp="1"/>
          </p:cNvSpPr>
          <p:nvPr>
            <p:ph type="title"/>
          </p:nvPr>
        </p:nvSpPr>
        <p:spPr>
          <a:xfrm>
            <a:off x="1024128" y="585216"/>
            <a:ext cx="4347972" cy="1499616"/>
          </a:xfrm>
        </p:spPr>
        <p:txBody>
          <a:bodyPr/>
          <a:lstStyle/>
          <a:p>
            <a:r>
              <a:rPr lang="en-US" dirty="0"/>
              <a:t>Sustainable design</a:t>
            </a:r>
          </a:p>
        </p:txBody>
      </p:sp>
      <p:sp>
        <p:nvSpPr>
          <p:cNvPr id="3" name="Content Placeholder 2">
            <a:extLst>
              <a:ext uri="{FF2B5EF4-FFF2-40B4-BE49-F238E27FC236}">
                <a16:creationId xmlns:a16="http://schemas.microsoft.com/office/drawing/2014/main" id="{C8EDD0E2-9CBF-BF7B-94BF-602AD60118BE}"/>
              </a:ext>
            </a:extLst>
          </p:cNvPr>
          <p:cNvSpPr>
            <a:spLocks noGrp="1"/>
          </p:cNvSpPr>
          <p:nvPr>
            <p:ph sz="half" idx="1"/>
          </p:nvPr>
        </p:nvSpPr>
        <p:spPr>
          <a:xfrm>
            <a:off x="1024128" y="2084832"/>
            <a:ext cx="9771691" cy="4714875"/>
          </a:xfrm>
        </p:spPr>
        <p:txBody>
          <a:bodyPr>
            <a:normAutofit/>
          </a:bodyPr>
          <a:lstStyle/>
          <a:p>
            <a:r>
              <a:rPr lang="en-GB" dirty="0"/>
              <a:t>Aside from ensuring sustainable patterns of land uses in settlements, policies can be used to minimise the energy demand of buildings, to store carbon and to generate renewable energy. </a:t>
            </a:r>
          </a:p>
          <a:p>
            <a:endParaRPr lang="en-GB" i="1" dirty="0"/>
          </a:p>
          <a:p>
            <a:r>
              <a:rPr lang="en-GB" i="1" dirty="0"/>
              <a:t>“It seems to me folly to build new houses now that will commit owners to potentially expensive and disruptive alterations as the UK moves to decarbonise heating of its housing stock”. </a:t>
            </a:r>
          </a:p>
          <a:p>
            <a:r>
              <a:rPr lang="en-GB" dirty="0"/>
              <a:t>PINS Inspector Brian Cook BA( Hons) DIPTP MRTPI</a:t>
            </a:r>
          </a:p>
          <a:p>
            <a:r>
              <a:rPr lang="en-GB" dirty="0"/>
              <a:t>APP/K1128/W/20/3252623</a:t>
            </a:r>
            <a:endParaRPr lang="en-US" dirty="0"/>
          </a:p>
        </p:txBody>
      </p:sp>
      <p:sp>
        <p:nvSpPr>
          <p:cNvPr id="5" name="Title 1">
            <a:extLst>
              <a:ext uri="{FF2B5EF4-FFF2-40B4-BE49-F238E27FC236}">
                <a16:creationId xmlns:a16="http://schemas.microsoft.com/office/drawing/2014/main" id="{513AF065-6EA0-D7AC-5643-D74B034C6005}"/>
              </a:ext>
            </a:extLst>
          </p:cNvPr>
          <p:cNvSpPr txBox="1">
            <a:spLocks/>
          </p:cNvSpPr>
          <p:nvPr/>
        </p:nvSpPr>
        <p:spPr>
          <a:xfrm>
            <a:off x="908222" y="6058932"/>
            <a:ext cx="10711426" cy="42770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1800" cap="none" dirty="0" err="1">
                <a:solidFill>
                  <a:schemeClr val="accent1"/>
                </a:solidFill>
                <a:latin typeface="Arial Black" panose="020B0A04020102020204" pitchFamily="34" charset="0"/>
              </a:rPr>
              <a:t>oneill</a:t>
            </a:r>
            <a:r>
              <a:rPr lang="en-US" sz="1800" cap="none" dirty="0">
                <a:solidFill>
                  <a:schemeClr val="accent1"/>
                </a:solidFill>
                <a:latin typeface="Arial Black" panose="020B0A04020102020204" pitchFamily="34" charset="0"/>
              </a:rPr>
              <a:t> homer							#</a:t>
            </a:r>
            <a:r>
              <a:rPr lang="en-US" sz="1800" cap="none" dirty="0" err="1">
                <a:solidFill>
                  <a:schemeClr val="accent1"/>
                </a:solidFill>
                <a:latin typeface="Arial Black" panose="020B0A04020102020204" pitchFamily="34" charset="0"/>
              </a:rPr>
              <a:t>PlanningForGood</a:t>
            </a:r>
            <a:r>
              <a:rPr lang="en-US" sz="1800" cap="none" dirty="0">
                <a:solidFill>
                  <a:schemeClr val="accent1"/>
                </a:solidFill>
                <a:latin typeface="Arial Black" panose="020B0A04020102020204" pitchFamily="34" charset="0"/>
              </a:rPr>
              <a:t>	</a:t>
            </a:r>
          </a:p>
        </p:txBody>
      </p:sp>
    </p:spTree>
    <p:extLst>
      <p:ext uri="{BB962C8B-B14F-4D97-AF65-F5344CB8AC3E}">
        <p14:creationId xmlns:p14="http://schemas.microsoft.com/office/powerpoint/2010/main" val="90727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3659</TotalTime>
  <Words>1309</Words>
  <Application>Microsoft Macintosh PowerPoint</Application>
  <PresentationFormat>Widescreen</PresentationFormat>
  <Paragraphs>73</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Ming Std L</vt:lpstr>
      <vt:lpstr>Arial</vt:lpstr>
      <vt:lpstr>Arial Black</vt:lpstr>
      <vt:lpstr>Arial Narrow</vt:lpstr>
      <vt:lpstr>Calibri</vt:lpstr>
      <vt:lpstr>Tw Cen MT</vt:lpstr>
      <vt:lpstr>Tw Cen MT Condensed</vt:lpstr>
      <vt:lpstr>Wingdings 3</vt:lpstr>
      <vt:lpstr>Integral</vt:lpstr>
      <vt:lpstr>oneill homer</vt:lpstr>
      <vt:lpstr>Neighbourhood planning and climate change </vt:lpstr>
      <vt:lpstr>Green infrastructure (GI)</vt:lpstr>
      <vt:lpstr>Southbourne Neighbourhood plan</vt:lpstr>
      <vt:lpstr>Ecchinswell neighbourhood plan</vt:lpstr>
      <vt:lpstr>St ives (cambs)  neighbourhood plan</vt:lpstr>
      <vt:lpstr>Sustainable transport solutions</vt:lpstr>
      <vt:lpstr>Twyford neighbourhood plan</vt:lpstr>
      <vt:lpstr>Sustainable design</vt:lpstr>
      <vt:lpstr>The ivers neighbourhood plan etc etc …</vt:lpstr>
      <vt:lpstr>resilience</vt:lpstr>
      <vt:lpstr>burghclere neighbourhood plan</vt:lpstr>
      <vt:lpstr>bRIGHTWELL CUM SOTWELL NEIGHBOURHOOD PLAN</vt:lpstr>
      <vt:lpstr>ONeill Homer planning for good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BMKALC Conference Slides 2022</dc:title>
  <dc:subject/>
  <dc:creator>Leani Haim</dc:creator>
  <cp:keywords/>
  <dc:description/>
  <cp:lastModifiedBy>Neil Homer</cp:lastModifiedBy>
  <cp:revision>49</cp:revision>
  <dcterms:created xsi:type="dcterms:W3CDTF">2020-01-27T20:08:34Z</dcterms:created>
  <dcterms:modified xsi:type="dcterms:W3CDTF">2022-10-17T14:35:49Z</dcterms:modified>
  <cp:category/>
</cp:coreProperties>
</file>