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9"/>
  </p:notesMasterIdLst>
  <p:sldIdLst>
    <p:sldId id="256" r:id="rId2"/>
    <p:sldId id="276" r:id="rId3"/>
    <p:sldId id="269" r:id="rId4"/>
    <p:sldId id="293" r:id="rId5"/>
    <p:sldId id="309" r:id="rId6"/>
    <p:sldId id="287" r:id="rId7"/>
    <p:sldId id="288" r:id="rId8"/>
    <p:sldId id="272" r:id="rId9"/>
    <p:sldId id="258" r:id="rId10"/>
    <p:sldId id="260" r:id="rId11"/>
    <p:sldId id="303" r:id="rId12"/>
    <p:sldId id="297" r:id="rId13"/>
    <p:sldId id="271" r:id="rId14"/>
    <p:sldId id="274" r:id="rId15"/>
    <p:sldId id="295" r:id="rId16"/>
    <p:sldId id="278" r:id="rId17"/>
    <p:sldId id="299" r:id="rId18"/>
    <p:sldId id="284" r:id="rId19"/>
    <p:sldId id="281" r:id="rId20"/>
    <p:sldId id="294" r:id="rId21"/>
    <p:sldId id="304" r:id="rId22"/>
    <p:sldId id="308" r:id="rId23"/>
    <p:sldId id="316" r:id="rId24"/>
    <p:sldId id="315" r:id="rId25"/>
    <p:sldId id="314" r:id="rId26"/>
    <p:sldId id="291" r:id="rId27"/>
    <p:sldId id="270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ris Bridgman" initials="CB" lastIdx="1" clrIdx="0">
    <p:extLst>
      <p:ext uri="{19B8F6BF-5375-455C-9EA6-DF929625EA0E}">
        <p15:presenceInfo xmlns:p15="http://schemas.microsoft.com/office/powerpoint/2012/main" userId="bb2bb4cde42822e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692" autoAdjust="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2A0BA-7FCA-4534-A813-C4DB9C23C74A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57CE5-4877-41D0-826F-641BB9234F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78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en.wikipedia.org/wiki/Green_roo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13" Type="http://schemas.openxmlformats.org/officeDocument/2006/relationships/image" Target="../media/image34.jpg"/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12" Type="http://schemas.openxmlformats.org/officeDocument/2006/relationships/image" Target="../media/image33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11" Type="http://schemas.openxmlformats.org/officeDocument/2006/relationships/image" Target="../media/image32.jpg"/><Relationship Id="rId5" Type="http://schemas.openxmlformats.org/officeDocument/2006/relationships/image" Target="../media/image26.jpg"/><Relationship Id="rId10" Type="http://schemas.openxmlformats.org/officeDocument/2006/relationships/image" Target="../media/image31.jpg"/><Relationship Id="rId4" Type="http://schemas.openxmlformats.org/officeDocument/2006/relationships/image" Target="../media/image25.jpg"/><Relationship Id="rId9" Type="http://schemas.openxmlformats.org/officeDocument/2006/relationships/image" Target="../media/image30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3" Type="http://schemas.openxmlformats.org/officeDocument/2006/relationships/image" Target="../media/image41.jpg"/><Relationship Id="rId7" Type="http://schemas.openxmlformats.org/officeDocument/2006/relationships/image" Target="../media/image45.jpg"/><Relationship Id="rId12" Type="http://schemas.openxmlformats.org/officeDocument/2006/relationships/image" Target="../media/image50.pn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g"/><Relationship Id="rId11" Type="http://schemas.openxmlformats.org/officeDocument/2006/relationships/image" Target="../media/image49.jpg"/><Relationship Id="rId5" Type="http://schemas.openxmlformats.org/officeDocument/2006/relationships/image" Target="../media/image43.jpg"/><Relationship Id="rId10" Type="http://schemas.openxmlformats.org/officeDocument/2006/relationships/image" Target="../media/image48.jpg"/><Relationship Id="rId4" Type="http://schemas.openxmlformats.org/officeDocument/2006/relationships/image" Target="../media/image42.jpg"/><Relationship Id="rId9" Type="http://schemas.openxmlformats.org/officeDocument/2006/relationships/image" Target="../media/image4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PDtgO9kcH4" TargetMode="External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F28638-98F7-4F5C-B0BE-B83D0E11EDC8}"/>
              </a:ext>
            </a:extLst>
          </p:cNvPr>
          <p:cNvSpPr txBox="1"/>
          <p:nvPr/>
        </p:nvSpPr>
        <p:spPr>
          <a:xfrm>
            <a:off x="985968" y="4129643"/>
            <a:ext cx="8288032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0" i="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4800" b="0" i="0" dirty="0">
                <a:solidFill>
                  <a:schemeClr val="bg2">
                    <a:lumMod val="25000"/>
                  </a:schemeClr>
                </a:solidFill>
                <a:effectLst/>
                <a:latin typeface="+mj-lt"/>
                <a:ea typeface="+mj-ea"/>
                <a:cs typeface="+mj-cs"/>
              </a:rPr>
              <a:t>Green Roofing in the New City </a:t>
            </a:r>
            <a:endParaRPr lang="en-US" sz="4800" dirty="0">
              <a:solidFill>
                <a:schemeClr val="bg2">
                  <a:lumMod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MyServices - MyCouncil">
            <a:extLst>
              <a:ext uri="{FF2B5EF4-FFF2-40B4-BE49-F238E27FC236}">
                <a16:creationId xmlns:a16="http://schemas.microsoft.com/office/drawing/2014/main" id="{9405E4DC-6068-B532-13BB-320E76D84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59184" y="934222"/>
            <a:ext cx="7541600" cy="329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136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97090-8DC4-4BBD-B7B6-B821EA930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GB" dirty="0"/>
              <a:t>Chris Bridgman MBE </a:t>
            </a:r>
          </a:p>
        </p:txBody>
      </p:sp>
      <p:pic>
        <p:nvPicPr>
          <p:cNvPr id="5" name="Content Placeholder 4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21F74146-8652-4EB6-A787-9B09922F8C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29926" r="33928" b="9092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38" name="Isosceles Triangle 35">
            <a:extLst>
              <a:ext uri="{FF2B5EF4-FFF2-40B4-BE49-F238E27FC236}">
                <a16:creationId xmlns:a16="http://schemas.microsoft.com/office/drawing/2014/main" id="{3D6475D0-776E-47C5-97FF-DF8721813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8">
            <a:extLst>
              <a:ext uri="{FF2B5EF4-FFF2-40B4-BE49-F238E27FC236}">
                <a16:creationId xmlns:a16="http://schemas.microsoft.com/office/drawing/2014/main" id="{53954269-8D7C-42DD-8295-06DB42C047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6" y="1488613"/>
            <a:ext cx="6487955" cy="3880773"/>
          </a:xfrm>
        </p:spPr>
        <p:txBody>
          <a:bodyPr>
            <a:noAutofit/>
          </a:bodyPr>
          <a:lstStyle/>
          <a:p>
            <a:r>
              <a:rPr lang="en-US" sz="1700" dirty="0"/>
              <a:t>Born, grew-up and lives in Milton Keynes </a:t>
            </a:r>
          </a:p>
          <a:p>
            <a:r>
              <a:rPr lang="en-US" sz="1700" dirty="0"/>
              <a:t>Lifelong career in Horticulture </a:t>
            </a:r>
          </a:p>
          <a:p>
            <a:r>
              <a:rPr lang="en-US" sz="1700" dirty="0"/>
              <a:t>Founded Bridgman &amp; Bridgman in 2006 </a:t>
            </a:r>
          </a:p>
          <a:p>
            <a:r>
              <a:rPr lang="en-US" sz="1700" dirty="0"/>
              <a:t>Green roofing for over 12 years</a:t>
            </a:r>
          </a:p>
          <a:p>
            <a:r>
              <a:rPr lang="en-US" sz="1700" dirty="0"/>
              <a:t>First qualified green roof installer in Europe </a:t>
            </a:r>
          </a:p>
          <a:p>
            <a:r>
              <a:rPr lang="en-US" sz="1700" dirty="0"/>
              <a:t>Vice-chair of Green Roof Organisation (UK Trade Body) </a:t>
            </a:r>
          </a:p>
          <a:p>
            <a:r>
              <a:rPr lang="en-US" sz="1700" dirty="0"/>
              <a:t>Led on the creation of the first UK green roof installers qualification and eLearning module </a:t>
            </a:r>
          </a:p>
          <a:p>
            <a:r>
              <a:rPr lang="en-US" sz="1700" dirty="0"/>
              <a:t>Founder of World Green Roof Day (6 June), an official day of the year</a:t>
            </a:r>
          </a:p>
        </p:txBody>
      </p:sp>
    </p:spTree>
    <p:extLst>
      <p:ext uri="{BB962C8B-B14F-4D97-AF65-F5344CB8AC3E}">
        <p14:creationId xmlns:p14="http://schemas.microsoft.com/office/powerpoint/2010/main" val="286923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193D0-F1EB-4336-BDDA-6C47BC4FA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792" y="650694"/>
            <a:ext cx="6424439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are Bridgman &amp; Bridgman </a:t>
            </a:r>
          </a:p>
        </p:txBody>
      </p:sp>
      <p:pic>
        <p:nvPicPr>
          <p:cNvPr id="13" name="Picture 1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0DC8C42C-5F91-4DE3-944E-CF8B64937C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4" b="11770"/>
          <a:stretch/>
        </p:blipFill>
        <p:spPr>
          <a:xfrm>
            <a:off x="1" y="10"/>
            <a:ext cx="1943283" cy="1714490"/>
          </a:xfrm>
          <a:custGeom>
            <a:avLst/>
            <a:gdLst/>
            <a:ahLst/>
            <a:cxnLst/>
            <a:rect l="l" t="t" r="r" b="b"/>
            <a:pathLst>
              <a:path w="1943283" h="1714500">
                <a:moveTo>
                  <a:pt x="0" y="0"/>
                </a:moveTo>
                <a:lnTo>
                  <a:pt x="1676558" y="0"/>
                </a:lnTo>
                <a:lnTo>
                  <a:pt x="1943283" y="1714500"/>
                </a:lnTo>
                <a:lnTo>
                  <a:pt x="0" y="1714500"/>
                </a:lnTo>
                <a:close/>
              </a:path>
            </a:pathLst>
          </a:custGeom>
        </p:spPr>
      </p:pic>
      <p:pic>
        <p:nvPicPr>
          <p:cNvPr id="11" name="Picture 1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2B200E4-8CD9-4E63-93A6-F7AC8A6E01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b="22421"/>
          <a:stretch/>
        </p:blipFill>
        <p:spPr>
          <a:xfrm>
            <a:off x="1" y="1714500"/>
            <a:ext cx="2210007" cy="1714498"/>
          </a:xfrm>
          <a:custGeom>
            <a:avLst/>
            <a:gdLst/>
            <a:ahLst/>
            <a:cxnLst/>
            <a:rect l="l" t="t" r="r" b="b"/>
            <a:pathLst>
              <a:path w="2210007" h="1714498">
                <a:moveTo>
                  <a:pt x="0" y="0"/>
                </a:moveTo>
                <a:lnTo>
                  <a:pt x="1943283" y="0"/>
                </a:lnTo>
                <a:lnTo>
                  <a:pt x="2210007" y="1714498"/>
                </a:lnTo>
                <a:lnTo>
                  <a:pt x="0" y="1714498"/>
                </a:lnTo>
                <a:close/>
              </a:path>
            </a:pathLst>
          </a:cu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1F6FBBD5-8F13-4407-83AC-EAD7E29FB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714500"/>
            <a:ext cx="19432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Content Placeholder 8" descr="A group of people in a garden&#10;&#10;Description automatically generated">
            <a:extLst>
              <a:ext uri="{FF2B5EF4-FFF2-40B4-BE49-F238E27FC236}">
                <a16:creationId xmlns:a16="http://schemas.microsoft.com/office/drawing/2014/main" id="{952B0A87-8037-4E9F-A25F-F931DFA3FB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/>
          </a:blip>
          <a:srcRect t="9262" r="3" b="22075"/>
          <a:stretch/>
        </p:blipFill>
        <p:spPr>
          <a:xfrm>
            <a:off x="1" y="3429001"/>
            <a:ext cx="2474319" cy="1698991"/>
          </a:xfrm>
          <a:custGeom>
            <a:avLst/>
            <a:gdLst/>
            <a:ahLst/>
            <a:cxnLst/>
            <a:rect l="l" t="t" r="r" b="b"/>
            <a:pathLst>
              <a:path w="2474319" h="1698991">
                <a:moveTo>
                  <a:pt x="0" y="0"/>
                </a:moveTo>
                <a:lnTo>
                  <a:pt x="2210007" y="0"/>
                </a:lnTo>
                <a:lnTo>
                  <a:pt x="2474319" y="1698991"/>
                </a:lnTo>
                <a:lnTo>
                  <a:pt x="188387" y="1698991"/>
                </a:lnTo>
                <a:lnTo>
                  <a:pt x="0" y="574652"/>
                </a:lnTo>
                <a:close/>
              </a:path>
            </a:pathLst>
          </a:cu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52F9D40-CFB2-4CE5-A432-F95546181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428998"/>
            <a:ext cx="221000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outdoor, person, yellow, vegetable&#10;&#10;Description automatically generated">
            <a:extLst>
              <a:ext uri="{FF2B5EF4-FFF2-40B4-BE49-F238E27FC236}">
                <a16:creationId xmlns:a16="http://schemas.microsoft.com/office/drawing/2014/main" id="{BD47534C-CF7E-44C0-8A04-5429481516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r="1397" b="-7"/>
          <a:stretch/>
        </p:blipFill>
        <p:spPr>
          <a:xfrm>
            <a:off x="188388" y="5127992"/>
            <a:ext cx="2555404" cy="1730008"/>
          </a:xfrm>
          <a:custGeom>
            <a:avLst/>
            <a:gdLst/>
            <a:ahLst/>
            <a:cxnLst/>
            <a:rect l="l" t="t" r="r" b="b"/>
            <a:pathLst>
              <a:path w="2555404" h="1730008">
                <a:moveTo>
                  <a:pt x="0" y="0"/>
                </a:moveTo>
                <a:lnTo>
                  <a:pt x="2285932" y="0"/>
                </a:lnTo>
                <a:lnTo>
                  <a:pt x="2538174" y="1621404"/>
                </a:lnTo>
                <a:lnTo>
                  <a:pt x="2538508" y="1621404"/>
                </a:lnTo>
                <a:lnTo>
                  <a:pt x="2555404" y="1730008"/>
                </a:lnTo>
                <a:lnTo>
                  <a:pt x="289868" y="1730008"/>
                </a:lnTo>
                <a:close/>
              </a:path>
            </a:pathLst>
          </a:custGeom>
        </p:spPr>
      </p:pic>
      <p:sp>
        <p:nvSpPr>
          <p:cNvPr id="45" name="Isosceles Triangle 8">
            <a:extLst>
              <a:ext uri="{FF2B5EF4-FFF2-40B4-BE49-F238E27FC236}">
                <a16:creationId xmlns:a16="http://schemas.microsoft.com/office/drawing/2014/main" id="{3006EFBF-B5E7-44C6-8E5E-E1B76F3C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1732C5A-3BCD-4534-9639-E9EC03BB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388" y="5127992"/>
            <a:ext cx="228593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34DA7CA-CD92-48F1-AB9A-2CF19BDBA5B2}"/>
              </a:ext>
            </a:extLst>
          </p:cNvPr>
          <p:cNvSpPr txBox="1">
            <a:spLocks/>
          </p:cNvSpPr>
          <p:nvPr/>
        </p:nvSpPr>
        <p:spPr>
          <a:xfrm>
            <a:off x="2883780" y="1609357"/>
            <a:ext cx="642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Installer of Europe’s largest turf roof </a:t>
            </a:r>
          </a:p>
          <a:p>
            <a:r>
              <a:rPr lang="en-GB" sz="1700" dirty="0"/>
              <a:t>Installer of the UK’s first ever ‘convertible’ green roof </a:t>
            </a:r>
          </a:p>
          <a:p>
            <a:r>
              <a:rPr lang="en-GB" sz="1700" dirty="0"/>
              <a:t>UK &amp; European green roof award winners </a:t>
            </a:r>
            <a:endParaRPr lang="en-US" sz="1700" dirty="0"/>
          </a:p>
          <a:p>
            <a:r>
              <a:rPr lang="en-US" sz="1700" dirty="0"/>
              <a:t>Established in Milton Keynes – 2006 </a:t>
            </a:r>
          </a:p>
          <a:p>
            <a:r>
              <a:rPr lang="en-US" sz="1700" dirty="0"/>
              <a:t>3 local apprenticeships that led to full-time employment </a:t>
            </a:r>
          </a:p>
          <a:p>
            <a:r>
              <a:rPr lang="en-US" sz="1700" dirty="0"/>
              <a:t>Regular work experience placements </a:t>
            </a:r>
          </a:p>
          <a:p>
            <a:r>
              <a:rPr lang="en-US" sz="1700" dirty="0"/>
              <a:t>Horticulture scheme work placements from Milton Keynes &amp; Dunstable </a:t>
            </a:r>
          </a:p>
          <a:p>
            <a:r>
              <a:rPr lang="en-US" sz="1700" dirty="0"/>
              <a:t>Worktree Career WorkOut sponsors – MK Schools  </a:t>
            </a:r>
          </a:p>
          <a:p>
            <a:pPr marL="0" indent="0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549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 descr="Close up of a toy house with a green roof">
            <a:extLst>
              <a:ext uri="{FF2B5EF4-FFF2-40B4-BE49-F238E27FC236}">
                <a16:creationId xmlns:a16="http://schemas.microsoft.com/office/drawing/2014/main" id="{DDA8DE43-D4DE-4660-90F8-ED3A893BAD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0" r="2109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CBC845-CEC9-41F4-BAF2-7018E353A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Poll 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FE0702BA-A1DE-4ED9-9518-A8DF06190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49480"/>
            <a:ext cx="3851122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What best describes your current experience of green roofs?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A. I have one</a:t>
            </a:r>
          </a:p>
          <a:p>
            <a:r>
              <a:rPr lang="en-GB" sz="1700" dirty="0"/>
              <a:t>B. I have been on one</a:t>
            </a:r>
          </a:p>
          <a:p>
            <a:r>
              <a:rPr lang="en-GB" sz="1700" dirty="0"/>
              <a:t>C. I have seen them and know what they are</a:t>
            </a:r>
          </a:p>
          <a:p>
            <a:r>
              <a:rPr lang="en-GB" sz="1700" dirty="0"/>
              <a:t>D. I don’t have any experience, but I want to know more about them</a:t>
            </a:r>
          </a:p>
          <a:p>
            <a:r>
              <a:rPr lang="en-GB" sz="1700" dirty="0"/>
              <a:t>E. I want to see them in our Parish 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4429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835D2-8162-21E2-6E01-745B50119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802" y="919089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What is a Living Roof?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68346-C014-954D-B29E-D777BBE4C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751" y="2681094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A green roof or living roof is a roof of a building that is partially or completely covered with vegetation and a growing medium, planted over a waterproofing membrane. It may also include additional layers such as a root barrier and drainage and irrigation systems. </a:t>
            </a:r>
            <a:r>
              <a:rPr lang="en-GB" u="sng" dirty="0">
                <a:latin typeface="arial" panose="020B0604020202020204" pitchFamily="34" charset="0"/>
                <a:hlinkClick r:id="rId2"/>
              </a:rPr>
              <a:t>Wikipedia</a:t>
            </a:r>
            <a:endParaRPr lang="en-GB" u="sng" dirty="0">
              <a:latin typeface="arial" panose="020B0604020202020204" pitchFamily="34" charset="0"/>
            </a:endParaRPr>
          </a:p>
          <a:p>
            <a:endParaRPr lang="en-GB" u="sng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Picture 8" descr="A couple of people walk down a sidewalk next to a bus&#10;&#10;Description automatically generated with medium confidence">
            <a:extLst>
              <a:ext uri="{FF2B5EF4-FFF2-40B4-BE49-F238E27FC236}">
                <a16:creationId xmlns:a16="http://schemas.microsoft.com/office/drawing/2014/main" id="{FE1B21F5-8323-D632-EC26-5781BCA2F2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513" r="917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0186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48CE8-295C-4472-8374-BC4FC5DF0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green roofing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76D633-6AA2-4911-B537-FBABB3239610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215595"/>
              </p:ext>
            </p:extLst>
          </p:nvPr>
        </p:nvGraphicFramePr>
        <p:xfrm>
          <a:off x="677334" y="0"/>
          <a:ext cx="970895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22707483" imgH="16039997" progId="Acrobat.Document.DC">
                  <p:embed/>
                </p:oleObj>
              </mc:Choice>
              <mc:Fallback>
                <p:oleObj name="Acrobat Document" r:id="rId2" imgW="22707483" imgH="16039997" progId="Acrobat.Document.DC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8476D633-6AA2-4911-B537-FBABB32396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77334" y="0"/>
                        <a:ext cx="9708953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04180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A4167-3F9A-4B49-8328-2853CB622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8B3884-0B79-45ED-BCAF-432F97AE82C4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888719"/>
              </p:ext>
            </p:extLst>
          </p:nvPr>
        </p:nvGraphicFramePr>
        <p:xfrm>
          <a:off x="492369" y="0"/>
          <a:ext cx="10573544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22707483" imgH="16039997" progId="Acrobat.Document.DC">
                  <p:embed/>
                </p:oleObj>
              </mc:Choice>
              <mc:Fallback>
                <p:oleObj name="Acrobat Document" r:id="rId2" imgW="22707483" imgH="16039997" progId="Acrobat.Document.DC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C78B3884-0B79-45ED-BCAF-432F97AE82C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92369" y="0"/>
                        <a:ext cx="10573544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20804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9D5F-5F15-4BDB-8866-692D927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00871"/>
            <a:ext cx="8596668" cy="1320800"/>
          </a:xfrm>
        </p:spPr>
        <p:txBody>
          <a:bodyPr/>
          <a:lstStyle/>
          <a:p>
            <a:r>
              <a:rPr lang="en-GB" dirty="0"/>
              <a:t>The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14440-5D38-4A59-BDE6-10B21F3BC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30082"/>
            <a:ext cx="8596668" cy="3630611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Extending</a:t>
            </a:r>
            <a:r>
              <a:rPr lang="en-GB" sz="1700" dirty="0"/>
              <a:t> the roof life and expectancy by up to 3 times 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Rainwater retention </a:t>
            </a:r>
            <a:r>
              <a:rPr lang="en-GB" sz="1700" dirty="0">
                <a:solidFill>
                  <a:schemeClr val="tx1"/>
                </a:solidFill>
              </a:rPr>
              <a:t>- </a:t>
            </a:r>
            <a:r>
              <a:rPr lang="en-GB" sz="1700" dirty="0"/>
              <a:t>decreasing water run-off between 70-95% in summer 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CO</a:t>
            </a:r>
            <a:r>
              <a:rPr lang="en-GB" sz="1700" baseline="-25000" dirty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 reduction </a:t>
            </a:r>
            <a:r>
              <a:rPr lang="en-GB" sz="1700" dirty="0">
                <a:solidFill>
                  <a:schemeClr val="tx1"/>
                </a:solidFill>
              </a:rPr>
              <a:t>-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700" dirty="0"/>
              <a:t>1m</a:t>
            </a:r>
            <a:r>
              <a:rPr lang="en-GB" sz="1700" baseline="30000" dirty="0"/>
              <a:t>2</a:t>
            </a:r>
            <a:r>
              <a:rPr lang="en-GB" sz="1700" dirty="0"/>
              <a:t> of a green roof can absorb approx. 5 kg of CO</a:t>
            </a:r>
            <a:r>
              <a:rPr lang="en-GB" sz="1700" baseline="-25000" dirty="0"/>
              <a:t>2</a:t>
            </a:r>
            <a:r>
              <a:rPr lang="en-GB" sz="1700" dirty="0"/>
              <a:t> each year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Cleaner air </a:t>
            </a:r>
            <a:r>
              <a:rPr lang="en-GB" sz="1700" dirty="0">
                <a:solidFill>
                  <a:schemeClr val="tx1"/>
                </a:solidFill>
              </a:rPr>
              <a:t>- r</a:t>
            </a:r>
            <a:r>
              <a:rPr lang="en-GB" sz="1700" dirty="0"/>
              <a:t>esearchers estimate that 1m</a:t>
            </a:r>
            <a:r>
              <a:rPr lang="en-GB" sz="1700" baseline="30000" dirty="0"/>
              <a:t>2</a:t>
            </a:r>
            <a:r>
              <a:rPr lang="en-GB" sz="1700" dirty="0"/>
              <a:t> of a green roof can also help absorb 0.2kg of airborne particles from the air each year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Reduce air temperatures </a:t>
            </a:r>
            <a:r>
              <a:rPr lang="en-GB" sz="1700" dirty="0">
                <a:solidFill>
                  <a:schemeClr val="tx1"/>
                </a:solidFill>
              </a:rPr>
              <a:t>- </a:t>
            </a:r>
            <a:r>
              <a:rPr lang="en-GB" sz="1700" dirty="0"/>
              <a:t>3°C temperature reduction in the city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Biodiversity</a:t>
            </a:r>
            <a:r>
              <a:rPr lang="en-GB" sz="1700" dirty="0"/>
              <a:t> - safe, secure and protected habitats and environment 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Green jobs </a:t>
            </a:r>
            <a:r>
              <a:rPr lang="en-GB" sz="1700" dirty="0">
                <a:solidFill>
                  <a:schemeClr val="tx1"/>
                </a:solidFill>
              </a:rPr>
              <a:t>- creation </a:t>
            </a:r>
            <a:r>
              <a:rPr lang="en-GB" sz="1700" dirty="0"/>
              <a:t>of new green jobs in horticulture </a:t>
            </a:r>
          </a:p>
          <a:p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Health</a:t>
            </a:r>
            <a:r>
              <a:rPr lang="en-GB" sz="1700" dirty="0"/>
              <a:t> benefits and social cohesion </a:t>
            </a:r>
          </a:p>
        </p:txBody>
      </p:sp>
      <p:pic>
        <p:nvPicPr>
          <p:cNvPr id="3074" name="Picture 2" descr="Provides a rainwater buffer">
            <a:extLst>
              <a:ext uri="{FF2B5EF4-FFF2-40B4-BE49-F238E27FC236}">
                <a16:creationId xmlns:a16="http://schemas.microsoft.com/office/drawing/2014/main" id="{ACDD0F9A-AD57-4577-B966-DCAD78DC8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431" y="416660"/>
            <a:ext cx="940451" cy="90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urifies the air">
            <a:extLst>
              <a:ext uri="{FF2B5EF4-FFF2-40B4-BE49-F238E27FC236}">
                <a16:creationId xmlns:a16="http://schemas.microsoft.com/office/drawing/2014/main" id="{4CD8CFC7-7F8C-4C2B-BA58-6F53BEAB9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5577841"/>
            <a:ext cx="996783" cy="91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duces the ambient temperature">
            <a:extLst>
              <a:ext uri="{FF2B5EF4-FFF2-40B4-BE49-F238E27FC236}">
                <a16:creationId xmlns:a16="http://schemas.microsoft.com/office/drawing/2014/main" id="{B98ECAEA-B3DC-4C81-AFDA-BB8C8A910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187" y="5355111"/>
            <a:ext cx="964568" cy="100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ncreases biodiversity">
            <a:extLst>
              <a:ext uri="{FF2B5EF4-FFF2-40B4-BE49-F238E27FC236}">
                <a16:creationId xmlns:a16="http://schemas.microsoft.com/office/drawing/2014/main" id="{6B98C3FC-D398-458A-AFA9-5EF93CFE1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866" y="4917158"/>
            <a:ext cx="1173604" cy="97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Offers healing environment">
            <a:extLst>
              <a:ext uri="{FF2B5EF4-FFF2-40B4-BE49-F238E27FC236}">
                <a16:creationId xmlns:a16="http://schemas.microsoft.com/office/drawing/2014/main" id="{6BC9D41A-3CE4-4609-817F-1DBD9E439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792" y="4403170"/>
            <a:ext cx="1185729" cy="105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Extends life span of roof">
            <a:extLst>
              <a:ext uri="{FF2B5EF4-FFF2-40B4-BE49-F238E27FC236}">
                <a16:creationId xmlns:a16="http://schemas.microsoft.com/office/drawing/2014/main" id="{5D0AAE51-14FC-4C07-83EA-BF6EC071C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4916" y="3344722"/>
            <a:ext cx="1201966" cy="105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614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893BA-7A6D-41B8-B428-537BD655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9758" y="1395412"/>
            <a:ext cx="5114776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Case studies</a:t>
            </a:r>
            <a:br>
              <a:rPr lang="en-US" sz="2000" dirty="0"/>
            </a:br>
            <a:r>
              <a:rPr lang="en-US" sz="2000" dirty="0"/>
              <a:t> </a:t>
            </a:r>
            <a:br>
              <a:rPr lang="en-US" sz="2000" dirty="0"/>
            </a:br>
            <a:r>
              <a:rPr lang="en-US" sz="2000" dirty="0"/>
              <a:t>A green roof the size of 3 football pitches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AC4641-94E4-472A-8DC3-47B7B06120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1043" r="-5" b="14143"/>
          <a:stretch/>
        </p:blipFill>
        <p:spPr>
          <a:xfrm>
            <a:off x="593649" y="10"/>
            <a:ext cx="3433363" cy="1714490"/>
          </a:xfrm>
          <a:custGeom>
            <a:avLst/>
            <a:gdLst/>
            <a:ahLst/>
            <a:cxnLst/>
            <a:rect l="l" t="t" r="r" b="b"/>
            <a:pathLst>
              <a:path w="3433363" h="1714500">
                <a:moveTo>
                  <a:pt x="254958" y="0"/>
                </a:moveTo>
                <a:lnTo>
                  <a:pt x="3433363" y="0"/>
                </a:lnTo>
                <a:lnTo>
                  <a:pt x="3386734" y="312174"/>
                </a:lnTo>
                <a:lnTo>
                  <a:pt x="3386620" y="312174"/>
                </a:lnTo>
                <a:lnTo>
                  <a:pt x="3177155" y="1714500"/>
                </a:lnTo>
                <a:lnTo>
                  <a:pt x="0" y="1714500"/>
                </a:lnTo>
                <a:close/>
              </a:path>
            </a:pathLst>
          </a:cu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F4C2C97-81FF-4977-BBFA-C88C8269CF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t="13971" r="-3" b="11188"/>
          <a:stretch/>
        </p:blipFill>
        <p:spPr>
          <a:xfrm>
            <a:off x="338691" y="1714500"/>
            <a:ext cx="3432113" cy="1714500"/>
          </a:xfrm>
          <a:custGeom>
            <a:avLst/>
            <a:gdLst/>
            <a:ahLst/>
            <a:cxnLst/>
            <a:rect l="l" t="t" r="r" b="b"/>
            <a:pathLst>
              <a:path w="3432113" h="1714500">
                <a:moveTo>
                  <a:pt x="254958" y="0"/>
                </a:moveTo>
                <a:lnTo>
                  <a:pt x="3432113" y="0"/>
                </a:lnTo>
                <a:lnTo>
                  <a:pt x="3176018" y="1714500"/>
                </a:lnTo>
                <a:lnTo>
                  <a:pt x="0" y="1714500"/>
                </a:lnTo>
                <a:close/>
              </a:path>
            </a:pathLst>
          </a:custGeom>
        </p:spPr>
      </p:pic>
      <p:pic>
        <p:nvPicPr>
          <p:cNvPr id="3074" name="Picture 2" descr="Peacehaven Wastewater Treatment Works | Costain">
            <a:extLst>
              <a:ext uri="{FF2B5EF4-FFF2-40B4-BE49-F238E27FC236}">
                <a16:creationId xmlns:a16="http://schemas.microsoft.com/office/drawing/2014/main" id="{9D552412-42EC-4FC7-9222-E7C15510BD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2" r="-5" b="6245"/>
          <a:stretch/>
        </p:blipFill>
        <p:spPr bwMode="auto">
          <a:xfrm>
            <a:off x="83733" y="3429000"/>
            <a:ext cx="3430976" cy="1714500"/>
          </a:xfrm>
          <a:custGeom>
            <a:avLst/>
            <a:gdLst/>
            <a:ahLst/>
            <a:cxnLst/>
            <a:rect l="l" t="t" r="r" b="b"/>
            <a:pathLst>
              <a:path w="3430976" h="1714500">
                <a:moveTo>
                  <a:pt x="254958" y="0"/>
                </a:moveTo>
                <a:lnTo>
                  <a:pt x="3430976" y="0"/>
                </a:lnTo>
                <a:lnTo>
                  <a:pt x="3174882" y="1714500"/>
                </a:lnTo>
                <a:lnTo>
                  <a:pt x="0" y="17145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picture containing sky, grass, outdoor, day&#10;&#10;Description automatically generated">
            <a:extLst>
              <a:ext uri="{FF2B5EF4-FFF2-40B4-BE49-F238E27FC236}">
                <a16:creationId xmlns:a16="http://schemas.microsoft.com/office/drawing/2014/main" id="{B7589D24-A301-453D-A298-4E940316E2B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t="29493" r="1" b="1"/>
          <a:stretch/>
        </p:blipFill>
        <p:spPr>
          <a:xfrm>
            <a:off x="-10633" y="5127992"/>
            <a:ext cx="3271564" cy="1730008"/>
          </a:xfrm>
          <a:custGeom>
            <a:avLst/>
            <a:gdLst/>
            <a:ahLst/>
            <a:cxnLst/>
            <a:rect l="l" t="t" r="r" b="b"/>
            <a:pathLst>
              <a:path w="3271564" h="1730008">
                <a:moveTo>
                  <a:pt x="96673" y="0"/>
                </a:moveTo>
                <a:lnTo>
                  <a:pt x="3271564" y="0"/>
                </a:lnTo>
                <a:lnTo>
                  <a:pt x="3013153" y="1730008"/>
                </a:lnTo>
                <a:lnTo>
                  <a:pt x="0" y="1730008"/>
                </a:lnTo>
                <a:lnTo>
                  <a:pt x="0" y="650088"/>
                </a:lnTo>
                <a:close/>
              </a:path>
            </a:pathLst>
          </a:custGeom>
        </p:spPr>
      </p:pic>
      <p:sp>
        <p:nvSpPr>
          <p:cNvPr id="71" name="Isosceles Triangle 30">
            <a:extLst>
              <a:ext uri="{FF2B5EF4-FFF2-40B4-BE49-F238E27FC236}">
                <a16:creationId xmlns:a16="http://schemas.microsoft.com/office/drawing/2014/main" id="{9151A0F5-13D3-4554-835F-A7034869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63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AD810A1-5C23-43DA-9095-AAFC01CEE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8712" y="1714500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12F4D3F3-0806-458E-B9E1-EC428A80B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7088" y="3421959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0E7A95E-82DA-479D-B765-A001BC3BB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950" y="5127992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Isosceles Triangle 30">
            <a:extLst>
              <a:ext uri="{FF2B5EF4-FFF2-40B4-BE49-F238E27FC236}">
                <a16:creationId xmlns:a16="http://schemas.microsoft.com/office/drawing/2014/main" id="{CDC9448A-4D53-4CF7-B513-1A1C0B53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306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364A7B4-21FE-4411-A855-106642CA662F}"/>
              </a:ext>
            </a:extLst>
          </p:cNvPr>
          <p:cNvSpPr txBox="1">
            <a:spLocks/>
          </p:cNvSpPr>
          <p:nvPr/>
        </p:nvSpPr>
        <p:spPr>
          <a:xfrm>
            <a:off x="4025762" y="2987214"/>
            <a:ext cx="511477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 dirty="0"/>
              <a:t>Peacehaven Sewage Treatment Works </a:t>
            </a:r>
          </a:p>
          <a:p>
            <a:r>
              <a:rPr lang="en-US" sz="1700" dirty="0"/>
              <a:t>Next to a Site of Special Scientific Interest </a:t>
            </a:r>
          </a:p>
          <a:p>
            <a:r>
              <a:rPr lang="en-US" sz="1700" dirty="0"/>
              <a:t>3,500 tonnes of substrate – growing medium  </a:t>
            </a:r>
          </a:p>
          <a:p>
            <a:r>
              <a:rPr lang="en-US" sz="1700" dirty="0"/>
              <a:t>16,000 rolls of turf </a:t>
            </a:r>
          </a:p>
          <a:p>
            <a:r>
              <a:rPr lang="en-US" sz="1700" dirty="0"/>
              <a:t>6,000 meters of hosepipe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285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Content Placeholder 3" descr="https://www.greenwich.co.uk/wp-content/uploads/2017/11/7610-ROOF-SKETCH-rev-A.jpg">
            <a:extLst>
              <a:ext uri="{FF2B5EF4-FFF2-40B4-BE49-F238E27FC236}">
                <a16:creationId xmlns:a16="http://schemas.microsoft.com/office/drawing/2014/main" id="{2888301F-FC56-4A96-B9C8-3B84AC874C75}"/>
              </a:ext>
            </a:extLst>
          </p:cNvPr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26" r="17376" b="1"/>
          <a:stretch/>
        </p:blipFill>
        <p:spPr bwMode="auto">
          <a:xfrm>
            <a:off x="4296867" y="5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noFill/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0CBF62DD-C5AD-4438-A19A-D109D97C75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2" r="8625"/>
          <a:stretch/>
        </p:blipFill>
        <p:spPr>
          <a:xfrm>
            <a:off x="4041994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B8E10C-3C12-48FC-ADDF-6E54B9B19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806" y="430696"/>
            <a:ext cx="3749061" cy="150846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London’s largest roof for people &amp; nature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0B51F87-C737-4DD7-912E-5F2229E62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904" y="1994965"/>
            <a:ext cx="4505739" cy="4055165"/>
          </a:xfrm>
        </p:spPr>
        <p:txBody>
          <a:bodyPr>
            <a:normAutofit/>
          </a:bodyPr>
          <a:lstStyle/>
          <a:p>
            <a:r>
              <a:rPr lang="en-GB" sz="1700" dirty="0"/>
              <a:t>3,500m</a:t>
            </a:r>
            <a:r>
              <a:rPr lang="en-GB" sz="1700" baseline="30000" dirty="0"/>
              <a:t>2</a:t>
            </a:r>
            <a:r>
              <a:rPr lang="en-GB" sz="1700" dirty="0"/>
              <a:t> rooftop garden </a:t>
            </a:r>
          </a:p>
          <a:p>
            <a:r>
              <a:rPr lang="en-GB" sz="1700" dirty="0"/>
              <a:t>Sedum, wildflower &amp; biodiverse areas </a:t>
            </a:r>
          </a:p>
          <a:p>
            <a:r>
              <a:rPr lang="en-GB" sz="1700" dirty="0"/>
              <a:t>Raised planters + fruit &amp; veg plots </a:t>
            </a:r>
          </a:p>
          <a:p>
            <a:r>
              <a:rPr lang="en-GB" sz="1700" dirty="0"/>
              <a:t>Seating &amp; loungers  </a:t>
            </a:r>
          </a:p>
          <a:p>
            <a:r>
              <a:rPr lang="en-GB" sz="1700" dirty="0"/>
              <a:t>Paving – 850m</a:t>
            </a:r>
            <a:r>
              <a:rPr lang="en-GB" sz="1700" baseline="30000" dirty="0"/>
              <a:t>2</a:t>
            </a:r>
            <a:r>
              <a:rPr lang="en-GB" sz="1700" dirty="0"/>
              <a:t> </a:t>
            </a:r>
          </a:p>
          <a:p>
            <a:r>
              <a:rPr lang="en-GB" sz="1700" dirty="0"/>
              <a:t>Rooftop pavilion </a:t>
            </a:r>
          </a:p>
          <a:p>
            <a:r>
              <a:rPr lang="en-GB" sz="17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Highest BREEAM UK New Construction Outstanding rating by a retail unit to date. BREEAM is the world’s leading building design certification with the aim to drive excellence in sustainable building practices.</a:t>
            </a:r>
            <a:endParaRPr lang="en-GB" sz="1700" dirty="0">
              <a:effectLst/>
              <a:ea typeface="Times New Roman" panose="02020603050405020304" pitchFamily="18" charset="0"/>
            </a:endParaRPr>
          </a:p>
          <a:p>
            <a:endParaRPr lang="en-GB" sz="1700" baseline="300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79314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8C28F-8EF4-F1E5-5F3B-8AE8989F1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outdoor, garden&#10;&#10;Description automatically generated">
            <a:extLst>
              <a:ext uri="{FF2B5EF4-FFF2-40B4-BE49-F238E27FC236}">
                <a16:creationId xmlns:a16="http://schemas.microsoft.com/office/drawing/2014/main" id="{8777E3A7-C845-7790-6838-D55F651CC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05271" y="1348574"/>
            <a:ext cx="3105149" cy="3881437"/>
          </a:xfrm>
        </p:spPr>
      </p:pic>
      <p:pic>
        <p:nvPicPr>
          <p:cNvPr id="11" name="Picture 10" descr="A picture containing grass, outdoor, field, green&#10;&#10;Description automatically generated">
            <a:extLst>
              <a:ext uri="{FF2B5EF4-FFF2-40B4-BE49-F238E27FC236}">
                <a16:creationId xmlns:a16="http://schemas.microsoft.com/office/drawing/2014/main" id="{72204A65-236E-6897-00EC-CBC706576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8850" y="-13480"/>
            <a:ext cx="3473150" cy="2875993"/>
          </a:xfrm>
          <a:prstGeom prst="rect">
            <a:avLst/>
          </a:prstGeom>
        </p:spPr>
      </p:pic>
      <p:pic>
        <p:nvPicPr>
          <p:cNvPr id="13" name="Picture 12" descr="A picture containing outdoor, person&#10;&#10;Description automatically generated">
            <a:extLst>
              <a:ext uri="{FF2B5EF4-FFF2-40B4-BE49-F238E27FC236}">
                <a16:creationId xmlns:a16="http://schemas.microsoft.com/office/drawing/2014/main" id="{40B34953-329B-13CF-0D6F-39FC17E2A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558" y="0"/>
            <a:ext cx="3163591" cy="2875992"/>
          </a:xfrm>
          <a:prstGeom prst="rect">
            <a:avLst/>
          </a:prstGeom>
        </p:spPr>
      </p:pic>
      <p:pic>
        <p:nvPicPr>
          <p:cNvPr id="15" name="Picture 14" descr="A picture containing outdoor, grass, sky, building&#10;&#10;Description automatically generated">
            <a:extLst>
              <a:ext uri="{FF2B5EF4-FFF2-40B4-BE49-F238E27FC236}">
                <a16:creationId xmlns:a16="http://schemas.microsoft.com/office/drawing/2014/main" id="{548C69AE-5500-191C-A0E6-1FC298FAE9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5790" y="2862513"/>
            <a:ext cx="2699220" cy="2724754"/>
          </a:xfrm>
          <a:prstGeom prst="rect">
            <a:avLst/>
          </a:prstGeom>
        </p:spPr>
      </p:pic>
      <p:pic>
        <p:nvPicPr>
          <p:cNvPr id="19" name="Picture 18" descr="A picture containing grass, outdoor, colorful, plant&#10;&#10;Description automatically generated">
            <a:extLst>
              <a:ext uri="{FF2B5EF4-FFF2-40B4-BE49-F238E27FC236}">
                <a16:creationId xmlns:a16="http://schemas.microsoft.com/office/drawing/2014/main" id="{944A2EEC-2FAE-5F76-EC92-862C7B18E3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5914" y="0"/>
            <a:ext cx="3089603" cy="3089603"/>
          </a:xfrm>
          <a:prstGeom prst="rect">
            <a:avLst/>
          </a:prstGeom>
        </p:spPr>
      </p:pic>
      <p:pic>
        <p:nvPicPr>
          <p:cNvPr id="21" name="Picture 20" descr="A picture containing outdoor, garden, stone&#10;&#10;Description automatically generated">
            <a:extLst>
              <a:ext uri="{FF2B5EF4-FFF2-40B4-BE49-F238E27FC236}">
                <a16:creationId xmlns:a16="http://schemas.microsoft.com/office/drawing/2014/main" id="{A657FEF5-17FB-266B-B793-6CD70105EC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83155" y="5497547"/>
            <a:ext cx="2215339" cy="1488944"/>
          </a:xfrm>
          <a:prstGeom prst="rect">
            <a:avLst/>
          </a:prstGeom>
        </p:spPr>
      </p:pic>
      <p:pic>
        <p:nvPicPr>
          <p:cNvPr id="23" name="Picture 22" descr="A picture containing tree, outdoor, grass&#10;&#10;Description automatically generated">
            <a:extLst>
              <a:ext uri="{FF2B5EF4-FFF2-40B4-BE49-F238E27FC236}">
                <a16:creationId xmlns:a16="http://schemas.microsoft.com/office/drawing/2014/main" id="{1928AD9C-33E5-9D61-A5B8-6B30B0D9E9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61988" y="-7774"/>
            <a:ext cx="3105150" cy="3105150"/>
          </a:xfrm>
          <a:prstGeom prst="rect">
            <a:avLst/>
          </a:prstGeom>
        </p:spPr>
      </p:pic>
      <p:pic>
        <p:nvPicPr>
          <p:cNvPr id="25" name="Picture 24" descr="A picture containing sky&#10;&#10;Description automatically generated">
            <a:extLst>
              <a:ext uri="{FF2B5EF4-FFF2-40B4-BE49-F238E27FC236}">
                <a16:creationId xmlns:a16="http://schemas.microsoft.com/office/drawing/2014/main" id="{EA7E8A23-4EB8-1F5C-3C0B-3473A69481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61988" y="4044431"/>
            <a:ext cx="2978202" cy="2978202"/>
          </a:xfrm>
          <a:prstGeom prst="rect">
            <a:avLst/>
          </a:prstGeom>
        </p:spPr>
      </p:pic>
      <p:pic>
        <p:nvPicPr>
          <p:cNvPr id="27" name="Picture 26" descr="A white house with a garden in front of it&#10;&#10;Description automatically generated with low confidence">
            <a:extLst>
              <a:ext uri="{FF2B5EF4-FFF2-40B4-BE49-F238E27FC236}">
                <a16:creationId xmlns:a16="http://schemas.microsoft.com/office/drawing/2014/main" id="{F91BD4B4-4AB9-61BC-3715-421433052FD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51820" y="2862513"/>
            <a:ext cx="3966576" cy="2974932"/>
          </a:xfrm>
          <a:prstGeom prst="rect">
            <a:avLst/>
          </a:prstGeom>
        </p:spPr>
      </p:pic>
      <p:pic>
        <p:nvPicPr>
          <p:cNvPr id="7" name="Picture 6" descr="A gated entrance to a building&#10;&#10;Description automatically generated with medium confidence">
            <a:extLst>
              <a:ext uri="{FF2B5EF4-FFF2-40B4-BE49-F238E27FC236}">
                <a16:creationId xmlns:a16="http://schemas.microsoft.com/office/drawing/2014/main" id="{CB413913-E608-FDF7-F939-D24EC3C1327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98755" y="5173991"/>
            <a:ext cx="4078201" cy="1812500"/>
          </a:xfrm>
          <a:prstGeom prst="rect">
            <a:avLst/>
          </a:prstGeom>
        </p:spPr>
      </p:pic>
      <p:pic>
        <p:nvPicPr>
          <p:cNvPr id="9" name="Picture 8" descr="A person standing next to a shed&#10;&#10;Description automatically generated with medium confidence">
            <a:extLst>
              <a:ext uri="{FF2B5EF4-FFF2-40B4-BE49-F238E27FC236}">
                <a16:creationId xmlns:a16="http://schemas.microsoft.com/office/drawing/2014/main" id="{78968BD3-8AB2-4BBC-366F-A879528CC8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76956" y="3963887"/>
            <a:ext cx="3022604" cy="3022604"/>
          </a:xfrm>
          <a:prstGeom prst="rect">
            <a:avLst/>
          </a:prstGeom>
        </p:spPr>
      </p:pic>
      <p:pic>
        <p:nvPicPr>
          <p:cNvPr id="17" name="Picture 16" descr="A picture containing grass, outdoor, house, sky&#10;&#10;Description automatically generated">
            <a:extLst>
              <a:ext uri="{FF2B5EF4-FFF2-40B4-BE49-F238E27FC236}">
                <a16:creationId xmlns:a16="http://schemas.microsoft.com/office/drawing/2014/main" id="{EE322C37-7C71-EF3C-6D26-E6030EF8116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37947" y="2838117"/>
            <a:ext cx="2677910" cy="206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70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52FD5-0BF5-4276-8A4A-A26F3008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0" i="0">
                <a:solidFill>
                  <a:srgbClr val="FFFFFF"/>
                </a:solidFill>
                <a:effectLst/>
                <a:latin typeface="GH Guardian Headline"/>
              </a:rPr>
              <a:t>Orchid thought to be extinct in UK found on roof of London bank</a:t>
            </a:r>
            <a:br>
              <a:rPr lang="en-GB" b="0" i="0">
                <a:solidFill>
                  <a:srgbClr val="FFFFFF"/>
                </a:solidFill>
                <a:effectLst/>
                <a:latin typeface="GH Guardian Headline"/>
              </a:rPr>
            </a:br>
            <a:endParaRPr lang="en-GB">
              <a:solidFill>
                <a:srgbClr val="FFFFFF"/>
              </a:solidFill>
            </a:endParaRPr>
          </a:p>
        </p:txBody>
      </p:sp>
      <p:pic>
        <p:nvPicPr>
          <p:cNvPr id="4098" name="Picture 2" descr="Rare orchids found in City of London bank&amp;#39;s rooftop garden - BBC News">
            <a:extLst>
              <a:ext uri="{FF2B5EF4-FFF2-40B4-BE49-F238E27FC236}">
                <a16:creationId xmlns:a16="http://schemas.microsoft.com/office/drawing/2014/main" id="{2290921B-788F-4135-A048-C535A22CD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2913" y="326267"/>
            <a:ext cx="3672269" cy="58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1E2B6-9ACE-45AE-91B1-AE9B62B2C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 lnSpcReduction="10000"/>
          </a:bodyPr>
          <a:lstStyle/>
          <a:p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 rare species of orchid believed to have been extinct in the UK has been discovered on the roof of an office building in the City of London. 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Serapias parviflora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, also known as small-flowered tongue orchid, was found growing in the 11th-floor rooftop garden of the Japanese investment bank Nomura</a:t>
            </a:r>
          </a:p>
          <a:p>
            <a:endParaRPr lang="en-GB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</a:rPr>
              <a:t>World Green Roof Day 2021 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95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4D026A2-7476-44B0-9648-BB98882F7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8F8FC21-0A44-4045-95A1-B7935D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209B962-CD29-4D46-A7B0-10F6C7CF1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CC8D40CF-4D47-411D-A8B7-0E4B29E98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B48A2AD-5257-4384-A7F5-A1EE4E68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4C26DE3-844C-47DA-831E-E7D7BF61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22D975E-0684-4AA6-9FB7-929B250D5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8ED5A9A-F0C7-4547-BC1E-22FC89BD2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D743765-A245-4349-A5CE-4AB5F078F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AF7217B-D042-44D2-9FC7-71FAB6651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1CC9171B-8BEB-48B1-B9BE-E9584522D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C12FE6-F773-43A9-82DC-A69D9078A9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4641" y="1987845"/>
            <a:ext cx="4723586" cy="3387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8A15C9-E42F-4F7E-8665-1AB0127820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575" y="1869798"/>
            <a:ext cx="5652784" cy="39201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F21CD9-9E99-4A34-A818-593C16CA951C}"/>
              </a:ext>
            </a:extLst>
          </p:cNvPr>
          <p:cNvSpPr txBox="1"/>
          <p:nvPr/>
        </p:nvSpPr>
        <p:spPr>
          <a:xfrm>
            <a:off x="1245704" y="886309"/>
            <a:ext cx="9385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5FCBEF">
                    <a:lumMod val="75000"/>
                  </a:srgb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How green are the roofs of Milton Keynes?</a:t>
            </a:r>
          </a:p>
        </p:txBody>
      </p:sp>
    </p:spTree>
    <p:extLst>
      <p:ext uri="{BB962C8B-B14F-4D97-AF65-F5344CB8AC3E}">
        <p14:creationId xmlns:p14="http://schemas.microsoft.com/office/powerpoint/2010/main" val="547102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store in a brick building&#10;&#10;Description automatically generated">
            <a:extLst>
              <a:ext uri="{FF2B5EF4-FFF2-40B4-BE49-F238E27FC236}">
                <a16:creationId xmlns:a16="http://schemas.microsoft.com/office/drawing/2014/main" id="{F3F51EAA-769C-420E-9070-F7E59D93F1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01" r="961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DBC3F4-365A-4CF3-A20D-F956CF42C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422" y="522432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Bug stops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CC2365D-E7DA-4709-9194-C536E08F8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22" y="1566774"/>
            <a:ext cx="4979963" cy="422927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 carbon </a:t>
            </a:r>
            <a:r>
              <a:rPr lang="en-GB" sz="1700" dirty="0">
                <a:solidFill>
                  <a:srgbClr val="22222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7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egative Bug Stops  </a:t>
            </a:r>
            <a:endParaRPr lang="en-GB" sz="1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Each of the 8m</a:t>
            </a:r>
            <a:r>
              <a:rPr lang="en-GB" sz="1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green roofs are constructed from 312kg of recycled waste plastic – the equivalent of 18,720 carrier bags - and delivers 480kg of direct CO</a:t>
            </a:r>
            <a:r>
              <a:rPr lang="en-GB" sz="1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emissions savings via the use of end-of-life recycled plastics.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total, the construction of the new green roof bus stop shelters has recycled over 5 tonnes of waste plastic – the equivalent of 332,280 carrier bags and delivered over 8 tonnes of direct CO</a:t>
            </a:r>
            <a:r>
              <a:rPr lang="en-GB" sz="1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emissions savings.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</p:txBody>
      </p:sp>
      <p:cxnSp>
        <p:nvCxnSpPr>
          <p:cNvPr id="18" name="Straight Connector 1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799403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5AA6A-E8BC-43B8-8937-80BC331EE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grey to green in Milton Keynes  </a:t>
            </a:r>
          </a:p>
        </p:txBody>
      </p:sp>
      <p:pic>
        <p:nvPicPr>
          <p:cNvPr id="4" name="Content Placeholder 4" descr="A picture containing sky, ground, outdoor, building&#10;&#10;Description automatically generated">
            <a:extLst>
              <a:ext uri="{FF2B5EF4-FFF2-40B4-BE49-F238E27FC236}">
                <a16:creationId xmlns:a16="http://schemas.microsoft.com/office/drawing/2014/main" id="{6E1299EA-D479-4EAE-BE79-A8F733C396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5000"/>
          <a:stretch/>
        </p:blipFill>
        <p:spPr>
          <a:xfrm>
            <a:off x="677334" y="1314798"/>
            <a:ext cx="9015413" cy="5071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484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E15E-0E75-4672-A3D8-F8B4B08B4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980" y="317140"/>
            <a:ext cx="7659075" cy="956087"/>
          </a:xfrm>
        </p:spPr>
        <p:txBody>
          <a:bodyPr/>
          <a:lstStyle/>
          <a:p>
            <a:r>
              <a:rPr lang="en-GB" dirty="0"/>
              <a:t>Green Roof Project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C90D86-8A4B-43FA-88DF-DDB200ABB9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7834599" y="2923450"/>
            <a:ext cx="1763650" cy="132273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00AE8A-C5BD-47C3-9526-EFC4BD79A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049355" y="1802123"/>
            <a:ext cx="2495132" cy="1871349"/>
          </a:xfrm>
          <a:prstGeom prst="rect">
            <a:avLst/>
          </a:prstGeom>
        </p:spPr>
      </p:pic>
      <p:pic>
        <p:nvPicPr>
          <p:cNvPr id="9" name="Picture 8" descr="A picture containing outdoor, sky, grass, building&#10;&#10;Description automatically generated">
            <a:extLst>
              <a:ext uri="{FF2B5EF4-FFF2-40B4-BE49-F238E27FC236}">
                <a16:creationId xmlns:a16="http://schemas.microsoft.com/office/drawing/2014/main" id="{4BC73558-5178-4CFC-8202-9B6A89F24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002" y="1156265"/>
            <a:ext cx="3731558" cy="2798669"/>
          </a:xfrm>
          <a:prstGeom prst="rect">
            <a:avLst/>
          </a:prstGeom>
        </p:spPr>
      </p:pic>
      <p:pic>
        <p:nvPicPr>
          <p:cNvPr id="11" name="Picture 10" descr="A picture containing sky, person, outdoor&#10;&#10;Description automatically generated">
            <a:extLst>
              <a:ext uri="{FF2B5EF4-FFF2-40B4-BE49-F238E27FC236}">
                <a16:creationId xmlns:a16="http://schemas.microsoft.com/office/drawing/2014/main" id="{D5AFD2E6-0374-4286-A5A6-51CA332B5B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7542" y="2919997"/>
            <a:ext cx="2069874" cy="2069874"/>
          </a:xfrm>
          <a:prstGeom prst="rect">
            <a:avLst/>
          </a:prstGeom>
        </p:spPr>
      </p:pic>
      <p:pic>
        <p:nvPicPr>
          <p:cNvPr id="13" name="Picture 12" descr="A picture containing outdoor, grass&#10;&#10;Description automatically generated">
            <a:extLst>
              <a:ext uri="{FF2B5EF4-FFF2-40B4-BE49-F238E27FC236}">
                <a16:creationId xmlns:a16="http://schemas.microsoft.com/office/drawing/2014/main" id="{175FFAC4-EA18-4943-9F68-8849263145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319" y="1156265"/>
            <a:ext cx="2246376" cy="2256806"/>
          </a:xfrm>
          <a:prstGeom prst="rect">
            <a:avLst/>
          </a:prstGeom>
        </p:spPr>
      </p:pic>
      <p:pic>
        <p:nvPicPr>
          <p:cNvPr id="15" name="Picture 14" descr="A picture containing ground, outdoor, wooden&#10;&#10;Description automatically generated">
            <a:extLst>
              <a:ext uri="{FF2B5EF4-FFF2-40B4-BE49-F238E27FC236}">
                <a16:creationId xmlns:a16="http://schemas.microsoft.com/office/drawing/2014/main" id="{5C6E7B0B-4F8E-4654-8FBD-FDA764DAA5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3895" y="5206875"/>
            <a:ext cx="1904128" cy="1428096"/>
          </a:xfrm>
          <a:prstGeom prst="rect">
            <a:avLst/>
          </a:prstGeom>
        </p:spPr>
      </p:pic>
      <p:pic>
        <p:nvPicPr>
          <p:cNvPr id="17" name="Picture 16" descr="A picture containing tree, outdoor, plant, garden&#10;&#10;Description automatically generated">
            <a:extLst>
              <a:ext uri="{FF2B5EF4-FFF2-40B4-BE49-F238E27FC236}">
                <a16:creationId xmlns:a16="http://schemas.microsoft.com/office/drawing/2014/main" id="{675371F4-5266-4D2A-B064-73830CE11A9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61784" y="4563065"/>
            <a:ext cx="1663415" cy="1752116"/>
          </a:xfrm>
          <a:prstGeom prst="rect">
            <a:avLst/>
          </a:prstGeom>
        </p:spPr>
      </p:pic>
      <p:pic>
        <p:nvPicPr>
          <p:cNvPr id="19" name="Picture 18" descr="A picture containing rock, outdoor, rocky, stone&#10;&#10;Description automatically generated">
            <a:extLst>
              <a:ext uri="{FF2B5EF4-FFF2-40B4-BE49-F238E27FC236}">
                <a16:creationId xmlns:a16="http://schemas.microsoft.com/office/drawing/2014/main" id="{B9942592-7731-4988-8E91-D67F716DFC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52188" y="4096606"/>
            <a:ext cx="2503333" cy="2512638"/>
          </a:xfrm>
          <a:prstGeom prst="rect">
            <a:avLst/>
          </a:prstGeom>
        </p:spPr>
      </p:pic>
      <p:pic>
        <p:nvPicPr>
          <p:cNvPr id="21" name="Picture 20" descr="A picture containing outdoor, tree, sky, old&#10;&#10;Description automatically generated">
            <a:extLst>
              <a:ext uri="{FF2B5EF4-FFF2-40B4-BE49-F238E27FC236}">
                <a16:creationId xmlns:a16="http://schemas.microsoft.com/office/drawing/2014/main" id="{DA59ACEB-11C4-43A7-B1C7-034BD122D8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6921" y="3639245"/>
            <a:ext cx="2269026" cy="2281678"/>
          </a:xfrm>
          <a:prstGeom prst="rect">
            <a:avLst/>
          </a:prstGeom>
        </p:spPr>
      </p:pic>
      <p:pic>
        <p:nvPicPr>
          <p:cNvPr id="23" name="Picture 22" descr="A picture containing food, fruit, fresh&#10;&#10;Description automatically generated">
            <a:extLst>
              <a:ext uri="{FF2B5EF4-FFF2-40B4-BE49-F238E27FC236}">
                <a16:creationId xmlns:a16="http://schemas.microsoft.com/office/drawing/2014/main" id="{FEA55761-30DB-4393-BE4D-3CA2E00EC22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56244" y="255884"/>
            <a:ext cx="2289088" cy="2299715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F6A024-31F6-A839-A261-4C3F1FF5F22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25199" y="1336681"/>
            <a:ext cx="2568501" cy="81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341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P_Saxon_Court_highlights">
            <a:hlinkClick r:id="" action="ppaction://media"/>
            <a:extLst>
              <a:ext uri="{FF2B5EF4-FFF2-40B4-BE49-F238E27FC236}">
                <a16:creationId xmlns:a16="http://schemas.microsoft.com/office/drawing/2014/main" id="{0F94BB95-F89E-430F-8F97-B3F62A03E60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849" y="225083"/>
            <a:ext cx="11219538" cy="6310507"/>
          </a:xfrm>
        </p:spPr>
      </p:pic>
    </p:spTree>
    <p:extLst>
      <p:ext uri="{BB962C8B-B14F-4D97-AF65-F5344CB8AC3E}">
        <p14:creationId xmlns:p14="http://schemas.microsoft.com/office/powerpoint/2010/main" val="110466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94EBE-B67A-453A-91ED-EFBEC65F5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Outcomes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0F860-6188-48E0-8F40-38F89B45E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148" y="1687395"/>
            <a:ext cx="4064439" cy="3880773"/>
          </a:xfrm>
        </p:spPr>
        <p:txBody>
          <a:bodyPr>
            <a:normAutofit/>
          </a:bodyPr>
          <a:lstStyle/>
          <a:p>
            <a:r>
              <a:rPr lang="en-GB" sz="1700" dirty="0"/>
              <a:t>Raised awareness of green roofs and urban greening </a:t>
            </a:r>
          </a:p>
          <a:p>
            <a:r>
              <a:rPr lang="en-GB" sz="1700" dirty="0"/>
              <a:t>Training &amp; green job creation </a:t>
            </a:r>
          </a:p>
          <a:p>
            <a:r>
              <a:rPr lang="en-GB" sz="1700" dirty="0"/>
              <a:t>Urban food production</a:t>
            </a:r>
          </a:p>
          <a:p>
            <a:r>
              <a:rPr lang="en-GB" sz="1700" dirty="0"/>
              <a:t>Biodiversity enhancement  </a:t>
            </a:r>
          </a:p>
          <a:p>
            <a:r>
              <a:rPr lang="en-GB" sz="1700" dirty="0"/>
              <a:t>Carbon capture </a:t>
            </a:r>
          </a:p>
          <a:p>
            <a:r>
              <a:rPr lang="en-GB" sz="1700" dirty="0"/>
              <a:t>Flood reduction </a:t>
            </a:r>
          </a:p>
          <a:p>
            <a:r>
              <a:rPr lang="en-GB" sz="1700" dirty="0"/>
              <a:t>Community engagement </a:t>
            </a:r>
          </a:p>
          <a:p>
            <a:r>
              <a:rPr lang="en-GB" sz="1700" dirty="0"/>
              <a:t>Health &amp; wellbeing </a:t>
            </a:r>
          </a:p>
          <a:p>
            <a:r>
              <a:rPr lang="en-GB" sz="1700" dirty="0"/>
              <a:t>Inclusion and accessibility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39A81CA0-9161-4A25-AC09-70AB295848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02" r="29387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52201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F2179B54-C9E9-4B28-89AE-C138A946BC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213" r="-2" b="5218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99C6C5-97D4-4406-9DFF-12CFF9FB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445" y="415993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18 weeks……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7BA55F-F4D4-4CE4-8585-B81A041B7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781" y="1313415"/>
            <a:ext cx="4876800" cy="5128592"/>
          </a:xfrm>
        </p:spPr>
        <p:txBody>
          <a:bodyPr>
            <a:normAutofit fontScale="47500" lnSpcReduction="20000"/>
          </a:bodyPr>
          <a:lstStyle/>
          <a:p>
            <a:r>
              <a:rPr lang="en-US" sz="3300" dirty="0"/>
              <a:t>300,000 bees </a:t>
            </a:r>
          </a:p>
          <a:p>
            <a:r>
              <a:rPr lang="en-US" sz="3300" dirty="0"/>
              <a:t>Honey &amp; lip balm production </a:t>
            </a:r>
          </a:p>
          <a:p>
            <a:r>
              <a:rPr lang="en-US" sz="3300" dirty="0"/>
              <a:t>Green &amp; biosolar roofs installed </a:t>
            </a:r>
          </a:p>
          <a:p>
            <a:r>
              <a:rPr lang="en-US" sz="3300" dirty="0"/>
              <a:t>Repurposed planters </a:t>
            </a:r>
          </a:p>
          <a:p>
            <a:r>
              <a:rPr lang="en-US" sz="3300" dirty="0"/>
              <a:t>Fruit &amp; veg production </a:t>
            </a:r>
          </a:p>
          <a:p>
            <a:r>
              <a:rPr lang="en-US" sz="3300" dirty="0"/>
              <a:t>4 traineeships </a:t>
            </a:r>
          </a:p>
          <a:p>
            <a:r>
              <a:rPr lang="en-US" sz="3300" dirty="0"/>
              <a:t>3 Kickstart placements </a:t>
            </a:r>
          </a:p>
          <a:p>
            <a:r>
              <a:rPr lang="en-US" sz="3300" dirty="0"/>
              <a:t>2 work experience placements </a:t>
            </a:r>
          </a:p>
          <a:p>
            <a:r>
              <a:rPr lang="en-US" sz="3300" dirty="0"/>
              <a:t>Guest chef </a:t>
            </a:r>
          </a:p>
          <a:p>
            <a:r>
              <a:rPr lang="en-US" sz="3300" dirty="0"/>
              <a:t>Hackathon </a:t>
            </a:r>
          </a:p>
          <a:p>
            <a:r>
              <a:rPr lang="en-US" sz="3300" dirty="0"/>
              <a:t>Live music &amp; dance</a:t>
            </a:r>
          </a:p>
          <a:p>
            <a:r>
              <a:rPr lang="en-US" sz="3300" dirty="0"/>
              <a:t>Art &amp; craft workshops </a:t>
            </a:r>
          </a:p>
          <a:p>
            <a:r>
              <a:rPr lang="en-US" sz="3300" dirty="0"/>
              <a:t>Pumpkin Festival </a:t>
            </a:r>
          </a:p>
          <a:p>
            <a:r>
              <a:rPr lang="en-US" sz="3300" dirty="0"/>
              <a:t>200 pumpkins donated to Community Fridges across MK </a:t>
            </a:r>
          </a:p>
          <a:p>
            <a:r>
              <a:rPr lang="en-US" sz="3300" dirty="0"/>
              <a:t>Rooftop tours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8850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4D026A2-7476-44B0-9648-BB98882F7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8F8FC21-0A44-4045-95A1-B7935D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209B962-CD29-4D46-A7B0-10F6C7CF1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C8D40CF-4D47-411D-A8B7-0E4B29E98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B48A2AD-5257-4384-A7F5-A1EE4E68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04C26DE3-844C-47DA-831E-E7D7BF61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22D975E-0684-4AA6-9FB7-929B250D5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8ED5A9A-F0C7-4547-BC1E-22FC89BD2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2D743765-A245-4349-A5CE-4AB5F078F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AF7217B-D042-44D2-9FC7-71FAB6651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CC9171B-8BEB-48B1-B9BE-E9584522D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D7DD6B-C180-400B-89C7-0A572466FA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4566" y="1731777"/>
            <a:ext cx="9941259" cy="41504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4B033E-02F8-488E-977C-9E1EB37B3F35}"/>
              </a:ext>
            </a:extLst>
          </p:cNvPr>
          <p:cNvSpPr txBox="1"/>
          <p:nvPr/>
        </p:nvSpPr>
        <p:spPr>
          <a:xfrm>
            <a:off x="1167618" y="1012874"/>
            <a:ext cx="6257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Thermal performance of a green roof – Saxon Court </a:t>
            </a:r>
          </a:p>
        </p:txBody>
      </p:sp>
    </p:spTree>
    <p:extLst>
      <p:ext uri="{BB962C8B-B14F-4D97-AF65-F5344CB8AC3E}">
        <p14:creationId xmlns:p14="http://schemas.microsoft.com/office/powerpoint/2010/main" val="40755237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A2018-905C-05EE-D4B0-F8A13FAD8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YMCA – Legacy Project </a:t>
            </a:r>
          </a:p>
        </p:txBody>
      </p:sp>
      <p:grpSp>
        <p:nvGrpSpPr>
          <p:cNvPr id="4" name="officeArt object" descr="Image">
            <a:extLst>
              <a:ext uri="{FF2B5EF4-FFF2-40B4-BE49-F238E27FC236}">
                <a16:creationId xmlns:a16="http://schemas.microsoft.com/office/drawing/2014/main" id="{5C62A999-924E-8CA7-72A1-F3A4896BCFCA}"/>
              </a:ext>
            </a:extLst>
          </p:cNvPr>
          <p:cNvGrpSpPr/>
          <p:nvPr/>
        </p:nvGrpSpPr>
        <p:grpSpPr>
          <a:xfrm rot="21480000">
            <a:off x="503195" y="4154408"/>
            <a:ext cx="2017397" cy="2388237"/>
            <a:chOff x="-1" y="-1"/>
            <a:chExt cx="2017681" cy="2388560"/>
          </a:xfrm>
        </p:grpSpPr>
        <p:pic>
          <p:nvPicPr>
            <p:cNvPr id="20" name="Image" descr="Image">
              <a:extLst>
                <a:ext uri="{FF2B5EF4-FFF2-40B4-BE49-F238E27FC236}">
                  <a16:creationId xmlns:a16="http://schemas.microsoft.com/office/drawing/2014/main" id="{0C32F82A-73D9-A142-1B02-060C56E5F95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73" r="373"/>
            <a:stretch>
              <a:fillRect/>
            </a:stretch>
          </p:blipFill>
          <p:spPr>
            <a:xfrm>
              <a:off x="63500" y="38100"/>
              <a:ext cx="1890680" cy="221075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1" name="Image" descr="Image">
              <a:extLst>
                <a:ext uri="{FF2B5EF4-FFF2-40B4-BE49-F238E27FC236}">
                  <a16:creationId xmlns:a16="http://schemas.microsoft.com/office/drawing/2014/main" id="{DDD94A9F-A84C-8E19-BA44-6BF39764BACD}"/>
                </a:ext>
              </a:extLst>
            </p:cNvPr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-1"/>
              <a:ext cx="2017681" cy="2388560"/>
            </a:xfrm>
            <a:prstGeom prst="rect">
              <a:avLst/>
            </a:prstGeom>
            <a:effectLst/>
          </p:spPr>
        </p:pic>
      </p:grpSp>
      <p:grpSp>
        <p:nvGrpSpPr>
          <p:cNvPr id="5" name="officeArt object" descr="Image">
            <a:extLst>
              <a:ext uri="{FF2B5EF4-FFF2-40B4-BE49-F238E27FC236}">
                <a16:creationId xmlns:a16="http://schemas.microsoft.com/office/drawing/2014/main" id="{306755D1-013B-77B8-C61E-99F39A6A4E76}"/>
              </a:ext>
            </a:extLst>
          </p:cNvPr>
          <p:cNvGrpSpPr/>
          <p:nvPr/>
        </p:nvGrpSpPr>
        <p:grpSpPr>
          <a:xfrm rot="21480000">
            <a:off x="6293495" y="228348"/>
            <a:ext cx="2117726" cy="1665606"/>
            <a:chOff x="0" y="0"/>
            <a:chExt cx="2117765" cy="1666223"/>
          </a:xfrm>
        </p:grpSpPr>
        <p:pic>
          <p:nvPicPr>
            <p:cNvPr id="18" name="Image" descr="Image">
              <a:extLst>
                <a:ext uri="{FF2B5EF4-FFF2-40B4-BE49-F238E27FC236}">
                  <a16:creationId xmlns:a16="http://schemas.microsoft.com/office/drawing/2014/main" id="{11405796-13F4-1289-EEB5-82751B84216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3330" b="13330"/>
            <a:stretch>
              <a:fillRect/>
            </a:stretch>
          </p:blipFill>
          <p:spPr>
            <a:xfrm>
              <a:off x="63500" y="38099"/>
              <a:ext cx="1990765" cy="1488424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9" name="Image" descr="Image">
              <a:extLst>
                <a:ext uri="{FF2B5EF4-FFF2-40B4-BE49-F238E27FC236}">
                  <a16:creationId xmlns:a16="http://schemas.microsoft.com/office/drawing/2014/main" id="{6FA01876-94E6-5EC7-6872-A723193670B2}"/>
                </a:ext>
              </a:extLst>
            </p:cNvPr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2117765" cy="1666223"/>
            </a:xfrm>
            <a:prstGeom prst="rect">
              <a:avLst/>
            </a:prstGeom>
            <a:effectLst/>
          </p:spPr>
        </p:pic>
      </p:grpSp>
      <p:grpSp>
        <p:nvGrpSpPr>
          <p:cNvPr id="6" name="officeArt object" descr="Image">
            <a:extLst>
              <a:ext uri="{FF2B5EF4-FFF2-40B4-BE49-F238E27FC236}">
                <a16:creationId xmlns:a16="http://schemas.microsoft.com/office/drawing/2014/main" id="{DEEE80BA-0E55-6BEF-A973-A65A0A85577B}"/>
              </a:ext>
            </a:extLst>
          </p:cNvPr>
          <p:cNvGrpSpPr/>
          <p:nvPr/>
        </p:nvGrpSpPr>
        <p:grpSpPr>
          <a:xfrm rot="216000">
            <a:off x="8580948" y="2818130"/>
            <a:ext cx="2571751" cy="2405381"/>
            <a:chOff x="0" y="0"/>
            <a:chExt cx="2572309" cy="2405895"/>
          </a:xfrm>
        </p:grpSpPr>
        <p:pic>
          <p:nvPicPr>
            <p:cNvPr id="16" name="Image" descr="Image">
              <a:extLst>
                <a:ext uri="{FF2B5EF4-FFF2-40B4-BE49-F238E27FC236}">
                  <a16:creationId xmlns:a16="http://schemas.microsoft.com/office/drawing/2014/main" id="{DD5D8259-F40F-A9A5-BF0C-9C971429CEC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t="7076" b="7076"/>
            <a:stretch>
              <a:fillRect/>
            </a:stretch>
          </p:blipFill>
          <p:spPr>
            <a:xfrm>
              <a:off x="63500" y="38099"/>
              <a:ext cx="2445309" cy="2228096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" name="Image" descr="Image">
              <a:extLst>
                <a:ext uri="{FF2B5EF4-FFF2-40B4-BE49-F238E27FC236}">
                  <a16:creationId xmlns:a16="http://schemas.microsoft.com/office/drawing/2014/main" id="{33C13A10-1E18-C768-85AE-C8B8B1E05921}"/>
                </a:ext>
              </a:extLst>
            </p:cNvPr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0"/>
              <a:ext cx="2572309" cy="2405895"/>
            </a:xfrm>
            <a:prstGeom prst="rect">
              <a:avLst/>
            </a:prstGeom>
            <a:effectLst/>
          </p:spPr>
        </p:pic>
      </p:grpSp>
      <p:grpSp>
        <p:nvGrpSpPr>
          <p:cNvPr id="7" name="officeArt object" descr="Image">
            <a:extLst>
              <a:ext uri="{FF2B5EF4-FFF2-40B4-BE49-F238E27FC236}">
                <a16:creationId xmlns:a16="http://schemas.microsoft.com/office/drawing/2014/main" id="{F3B02650-3BD6-1B8C-710B-366CF9AB1C6A}"/>
              </a:ext>
            </a:extLst>
          </p:cNvPr>
          <p:cNvGrpSpPr/>
          <p:nvPr/>
        </p:nvGrpSpPr>
        <p:grpSpPr>
          <a:xfrm rot="216000">
            <a:off x="9931851" y="4683288"/>
            <a:ext cx="1679577" cy="2124077"/>
            <a:chOff x="-1" y="-1"/>
            <a:chExt cx="1679962" cy="2124647"/>
          </a:xfrm>
        </p:grpSpPr>
        <p:pic>
          <p:nvPicPr>
            <p:cNvPr id="14" name="Image" descr="Image">
              <a:extLst>
                <a:ext uri="{FF2B5EF4-FFF2-40B4-BE49-F238E27FC236}">
                  <a16:creationId xmlns:a16="http://schemas.microsoft.com/office/drawing/2014/main" id="{E086F54F-A2EB-7DB0-B8FF-5FBDAE13F24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15947"/>
            <a:stretch>
              <a:fillRect/>
            </a:stretch>
          </p:blipFill>
          <p:spPr>
            <a:xfrm>
              <a:off x="63499" y="38100"/>
              <a:ext cx="1552962" cy="1946846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5" name="Image" descr="Image">
              <a:extLst>
                <a:ext uri="{FF2B5EF4-FFF2-40B4-BE49-F238E27FC236}">
                  <a16:creationId xmlns:a16="http://schemas.microsoft.com/office/drawing/2014/main" id="{8E35CC22-ABE7-DFB7-98D5-B825C031A7DB}"/>
                </a:ext>
              </a:extLst>
            </p:cNvPr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-1" y="-1"/>
              <a:ext cx="1679962" cy="2124647"/>
            </a:xfrm>
            <a:prstGeom prst="rect">
              <a:avLst/>
            </a:prstGeom>
            <a:effectLst/>
          </p:spPr>
        </p:pic>
      </p:grpSp>
      <p:grpSp>
        <p:nvGrpSpPr>
          <p:cNvPr id="8" name="officeArt object" descr="Image">
            <a:extLst>
              <a:ext uri="{FF2B5EF4-FFF2-40B4-BE49-F238E27FC236}">
                <a16:creationId xmlns:a16="http://schemas.microsoft.com/office/drawing/2014/main" id="{172FC615-7BF4-1A6C-B0CB-06E478D44D56}"/>
              </a:ext>
            </a:extLst>
          </p:cNvPr>
          <p:cNvGrpSpPr/>
          <p:nvPr/>
        </p:nvGrpSpPr>
        <p:grpSpPr>
          <a:xfrm rot="216000">
            <a:off x="8580948" y="271780"/>
            <a:ext cx="2571751" cy="2405381"/>
            <a:chOff x="0" y="0"/>
            <a:chExt cx="2572309" cy="2405895"/>
          </a:xfrm>
        </p:grpSpPr>
        <p:pic>
          <p:nvPicPr>
            <p:cNvPr id="12" name="Image" descr="Image">
              <a:extLst>
                <a:ext uri="{FF2B5EF4-FFF2-40B4-BE49-F238E27FC236}">
                  <a16:creationId xmlns:a16="http://schemas.microsoft.com/office/drawing/2014/main" id="{ED14700A-E425-8999-98F8-8D02151C7A8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t="7640" b="7640"/>
            <a:stretch>
              <a:fillRect/>
            </a:stretch>
          </p:blipFill>
          <p:spPr>
            <a:xfrm>
              <a:off x="63500" y="38100"/>
              <a:ext cx="2445309" cy="2228095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3" name="Image" descr="Image">
              <a:extLst>
                <a:ext uri="{FF2B5EF4-FFF2-40B4-BE49-F238E27FC236}">
                  <a16:creationId xmlns:a16="http://schemas.microsoft.com/office/drawing/2014/main" id="{D95E99E8-A2A8-BB82-7AE0-FBF33DF82043}"/>
                </a:ext>
              </a:extLst>
            </p:cNvPr>
            <p:cNvPicPr>
              <a:picLocks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0"/>
              <a:ext cx="2572309" cy="2405895"/>
            </a:xfrm>
            <a:prstGeom prst="rect">
              <a:avLst/>
            </a:prstGeom>
            <a:effectLst/>
          </p:spPr>
        </p:pic>
      </p:grpSp>
      <p:grpSp>
        <p:nvGrpSpPr>
          <p:cNvPr id="9" name="officeArt object" descr="Image">
            <a:extLst>
              <a:ext uri="{FF2B5EF4-FFF2-40B4-BE49-F238E27FC236}">
                <a16:creationId xmlns:a16="http://schemas.microsoft.com/office/drawing/2014/main" id="{BF6FCCD2-2AA7-D014-704A-C97DFF70A8DD}"/>
              </a:ext>
            </a:extLst>
          </p:cNvPr>
          <p:cNvGrpSpPr/>
          <p:nvPr/>
        </p:nvGrpSpPr>
        <p:grpSpPr>
          <a:xfrm rot="21480000">
            <a:off x="590730" y="1587645"/>
            <a:ext cx="2017397" cy="2388237"/>
            <a:chOff x="-1" y="-1"/>
            <a:chExt cx="2017681" cy="2388560"/>
          </a:xfrm>
        </p:grpSpPr>
        <p:pic>
          <p:nvPicPr>
            <p:cNvPr id="10" name="Image" descr="Image">
              <a:extLst>
                <a:ext uri="{FF2B5EF4-FFF2-40B4-BE49-F238E27FC236}">
                  <a16:creationId xmlns:a16="http://schemas.microsoft.com/office/drawing/2014/main" id="{FA742287-0331-FAF8-809E-2D88DA2AD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l="7128" r="7128"/>
            <a:stretch>
              <a:fillRect/>
            </a:stretch>
          </p:blipFill>
          <p:spPr>
            <a:xfrm>
              <a:off x="63500" y="38100"/>
              <a:ext cx="1890680" cy="221075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1" name="Image" descr="Image">
              <a:extLst>
                <a:ext uri="{FF2B5EF4-FFF2-40B4-BE49-F238E27FC236}">
                  <a16:creationId xmlns:a16="http://schemas.microsoft.com/office/drawing/2014/main" id="{A1BD0931-836D-1C55-899B-D2448CEEA0C9}"/>
                </a:ext>
              </a:extLst>
            </p:cNvPr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-1"/>
              <a:ext cx="2017681" cy="2388560"/>
            </a:xfrm>
            <a:prstGeom prst="rect">
              <a:avLst/>
            </a:prstGeom>
            <a:effectLst/>
          </p:spPr>
        </p:pic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AD7578F1-4711-7393-6F7D-D47CC72BC04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946677" y="1930400"/>
            <a:ext cx="5317435" cy="4379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0195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3DFBBA17-68C1-41F9-89F3-78F3F2DB9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32" name="Freeform 14">
              <a:extLst>
                <a:ext uri="{FF2B5EF4-FFF2-40B4-BE49-F238E27FC236}">
                  <a16:creationId xmlns:a16="http://schemas.microsoft.com/office/drawing/2014/main" id="{3054DDBF-C387-4540-A45A-F9BEB040C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7BD859CE-CE14-4780-AE18-EAE4B3284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4" name="Straight Connector 1033">
              <a:extLst>
                <a:ext uri="{FF2B5EF4-FFF2-40B4-BE49-F238E27FC236}">
                  <a16:creationId xmlns:a16="http://schemas.microsoft.com/office/drawing/2014/main" id="{F0B8A132-768E-483C-A30F-37EB64E04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35" name="Rectangle 23">
              <a:extLst>
                <a:ext uri="{FF2B5EF4-FFF2-40B4-BE49-F238E27FC236}">
                  <a16:creationId xmlns:a16="http://schemas.microsoft.com/office/drawing/2014/main" id="{F81F31DC-17B7-43F3-B8DB-CA79E1A1E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6" name="Rectangle 25">
              <a:extLst>
                <a:ext uri="{FF2B5EF4-FFF2-40B4-BE49-F238E27FC236}">
                  <a16:creationId xmlns:a16="http://schemas.microsoft.com/office/drawing/2014/main" id="{66612D03-B350-4569-BA9B-D1E1F914A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7" name="Isosceles Triangle 1036">
              <a:extLst>
                <a:ext uri="{FF2B5EF4-FFF2-40B4-BE49-F238E27FC236}">
                  <a16:creationId xmlns:a16="http://schemas.microsoft.com/office/drawing/2014/main" id="{C382562E-51EA-49FC-9CA9-9E3E9FCFAE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8" name="Rectangle 27">
              <a:extLst>
                <a:ext uri="{FF2B5EF4-FFF2-40B4-BE49-F238E27FC236}">
                  <a16:creationId xmlns:a16="http://schemas.microsoft.com/office/drawing/2014/main" id="{F202B3CB-9607-4519-9EB5-286A461D8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9" name="Rectangle 28">
              <a:extLst>
                <a:ext uri="{FF2B5EF4-FFF2-40B4-BE49-F238E27FC236}">
                  <a16:creationId xmlns:a16="http://schemas.microsoft.com/office/drawing/2014/main" id="{8635CEA0-18EC-41D7-BFAE-B45A7669C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0" name="Rectangle 29">
              <a:extLst>
                <a:ext uri="{FF2B5EF4-FFF2-40B4-BE49-F238E27FC236}">
                  <a16:creationId xmlns:a16="http://schemas.microsoft.com/office/drawing/2014/main" id="{FC79C36B-0CF0-4AA7-A3BF-42D6B9317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1" name="Isosceles Triangle 1040">
              <a:extLst>
                <a:ext uri="{FF2B5EF4-FFF2-40B4-BE49-F238E27FC236}">
                  <a16:creationId xmlns:a16="http://schemas.microsoft.com/office/drawing/2014/main" id="{1D6C24F4-F8D2-44C2-8CFA-D14C5561D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9B6A14F7-CC83-4722-B948-C77EF5228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"/>
            <a:ext cx="12192001" cy="685802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045" name="Freeform: Shape 1044">
            <a:extLst>
              <a:ext uri="{FF2B5EF4-FFF2-40B4-BE49-F238E27FC236}">
                <a16:creationId xmlns:a16="http://schemas.microsoft.com/office/drawing/2014/main" id="{1FD1CAA3-F07B-4451-A14C-176BCB1FC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5642" y="5006"/>
            <a:ext cx="6576358" cy="6852994"/>
          </a:xfrm>
          <a:custGeom>
            <a:avLst/>
            <a:gdLst>
              <a:gd name="connsiteX0" fmla="*/ 354282 w 6576358"/>
              <a:gd name="connsiteY0" fmla="*/ 0 h 6852994"/>
              <a:gd name="connsiteX1" fmla="*/ 4629134 w 6576358"/>
              <a:gd name="connsiteY1" fmla="*/ 0 h 6852994"/>
              <a:gd name="connsiteX2" fmla="*/ 6401647 w 6576358"/>
              <a:gd name="connsiteY2" fmla="*/ 0 h 6852994"/>
              <a:gd name="connsiteX3" fmla="*/ 6576358 w 6576358"/>
              <a:gd name="connsiteY3" fmla="*/ 0 h 6852994"/>
              <a:gd name="connsiteX4" fmla="*/ 6576358 w 6576358"/>
              <a:gd name="connsiteY4" fmla="*/ 6852994 h 6852994"/>
              <a:gd name="connsiteX5" fmla="*/ 6401647 w 6576358"/>
              <a:gd name="connsiteY5" fmla="*/ 6852994 h 6852994"/>
              <a:gd name="connsiteX6" fmla="*/ 4629134 w 6576358"/>
              <a:gd name="connsiteY6" fmla="*/ 6852994 h 6852994"/>
              <a:gd name="connsiteX7" fmla="*/ 0 w 6576358"/>
              <a:gd name="connsiteY7" fmla="*/ 6852994 h 6852994"/>
              <a:gd name="connsiteX8" fmla="*/ 0 w 6576358"/>
              <a:gd name="connsiteY8" fmla="*/ 6852993 h 6852994"/>
              <a:gd name="connsiteX9" fmla="*/ 3528116 w 6576358"/>
              <a:gd name="connsiteY9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6358" h="6852994">
                <a:moveTo>
                  <a:pt x="354282" y="0"/>
                </a:moveTo>
                <a:lnTo>
                  <a:pt x="4629134" y="0"/>
                </a:lnTo>
                <a:lnTo>
                  <a:pt x="6401647" y="0"/>
                </a:lnTo>
                <a:lnTo>
                  <a:pt x="6576358" y="0"/>
                </a:lnTo>
                <a:lnTo>
                  <a:pt x="6576358" y="6852994"/>
                </a:lnTo>
                <a:lnTo>
                  <a:pt x="6401647" y="6852994"/>
                </a:lnTo>
                <a:lnTo>
                  <a:pt x="4629134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D729A27-8319-A9AF-E33A-68D8B44CDC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5" r="7163"/>
          <a:stretch/>
        </p:blipFill>
        <p:spPr bwMode="auto">
          <a:xfrm>
            <a:off x="-3" y="27"/>
            <a:ext cx="9141744" cy="6858000"/>
          </a:xfrm>
          <a:custGeom>
            <a:avLst/>
            <a:gdLst/>
            <a:ahLst/>
            <a:cxnLst/>
            <a:rect l="l" t="t" r="r" b="b"/>
            <a:pathLst>
              <a:path w="9141744" h="6858000">
                <a:moveTo>
                  <a:pt x="0" y="0"/>
                </a:moveTo>
                <a:lnTo>
                  <a:pt x="5969936" y="0"/>
                </a:lnTo>
                <a:lnTo>
                  <a:pt x="9141744" y="6848619"/>
                </a:lnTo>
                <a:lnTo>
                  <a:pt x="9141744" y="6852966"/>
                </a:lnTo>
                <a:lnTo>
                  <a:pt x="5615641" y="6852966"/>
                </a:lnTo>
                <a:lnTo>
                  <a:pt x="5615641" y="6852967"/>
                </a:lnTo>
                <a:lnTo>
                  <a:pt x="9141744" y="6852967"/>
                </a:lnTo>
                <a:lnTo>
                  <a:pt x="914174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C17E45-8932-8A52-1F7E-AFB4C307F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059" y="2404534"/>
            <a:ext cx="5161646" cy="1646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>
                <a:solidFill>
                  <a:schemeClr val="tx1"/>
                </a:solidFill>
              </a:rPr>
              <a:t>What’s next for MK rooftops? </a:t>
            </a:r>
          </a:p>
        </p:txBody>
      </p:sp>
      <p:pic>
        <p:nvPicPr>
          <p:cNvPr id="15" name="Content Placeholder 4" descr="A picture containing tree, outdoor, sky&#10;&#10;Description automatically generated">
            <a:extLst>
              <a:ext uri="{FF2B5EF4-FFF2-40B4-BE49-F238E27FC236}">
                <a16:creationId xmlns:a16="http://schemas.microsoft.com/office/drawing/2014/main" id="{67338837-CB49-EAB6-2DEC-8C1C6F71F2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583" b="-3"/>
          <a:stretch/>
        </p:blipFill>
        <p:spPr>
          <a:xfrm>
            <a:off x="5790356" y="5006"/>
            <a:ext cx="6401647" cy="685299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0337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iple Wheelie Bin Store with Green Roof Planter – Bluum Stores">
            <a:extLst>
              <a:ext uri="{FF2B5EF4-FFF2-40B4-BE49-F238E27FC236}">
                <a16:creationId xmlns:a16="http://schemas.microsoft.com/office/drawing/2014/main" id="{B1D21914-4A6D-9CED-43B5-A8256159320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3" b="17007"/>
          <a:stretch/>
        </p:blipFill>
        <p:spPr bwMode="auto">
          <a:xfrm>
            <a:off x="20" y="816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8FDFF4A-3E8D-FC3D-9269-CBA36A0BD67E}"/>
              </a:ext>
            </a:extLst>
          </p:cNvPr>
          <p:cNvSpPr/>
          <p:nvPr/>
        </p:nvSpPr>
        <p:spPr>
          <a:xfrm>
            <a:off x="5751443" y="1643270"/>
            <a:ext cx="569844" cy="22528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7727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3AB0CA-0766-81CC-3596-BE256692DE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6309" y="1190404"/>
            <a:ext cx="9941259" cy="44735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F41047-D4F7-13FB-2471-51B14F70D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5799" y="5362545"/>
            <a:ext cx="3345733" cy="78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580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BFF6B1-B78B-DF86-6893-81CF37E965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01" r="21199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B69264-E35B-8203-8179-3051014D1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544" y="1421315"/>
            <a:ext cx="3851123" cy="21545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7200" dirty="0"/>
              <a:t>#LookUP </a:t>
            </a:r>
            <a:br>
              <a:rPr lang="en-GB" sz="2800" dirty="0"/>
            </a:br>
            <a:r>
              <a:rPr lang="en-GB" sz="2800" dirty="0"/>
              <a:t>Roof Revolution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F42CA-96D8-6F27-2A11-362A09349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33" y="3575886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https://youtu.be/bPDtgO9kcH4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072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852F5-938E-41C8-AC2D-00B305382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56" y="1343951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Q&amp;A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7D108-3B58-4C42-A46A-B28BB1B06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56" y="24653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No question is a silly question….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icture containing outdoor, garden&#10;&#10;Description automatically generated">
            <a:extLst>
              <a:ext uri="{FF2B5EF4-FFF2-40B4-BE49-F238E27FC236}">
                <a16:creationId xmlns:a16="http://schemas.microsoft.com/office/drawing/2014/main" id="{94EA15B1-553D-4C20-80A9-2FCED7C2A9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26176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A3E52-CB49-4A0A-B0AA-ED00D2D20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Follow us: </a:t>
            </a:r>
          </a:p>
        </p:txBody>
      </p:sp>
      <p:pic>
        <p:nvPicPr>
          <p:cNvPr id="2054" name="Picture 6" descr="linkedin, linkedin logo, logo, website icon">
            <a:extLst>
              <a:ext uri="{FF2B5EF4-FFF2-40B4-BE49-F238E27FC236}">
                <a16:creationId xmlns:a16="http://schemas.microsoft.com/office/drawing/2014/main" id="{7FA0343F-82B0-4710-A45E-6E877F29C2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48" r="2" b="16662"/>
          <a:stretch/>
        </p:blipFill>
        <p:spPr bwMode="auto">
          <a:xfrm>
            <a:off x="509136" y="10"/>
            <a:ext cx="3517876" cy="2282808"/>
          </a:xfrm>
          <a:custGeom>
            <a:avLst/>
            <a:gdLst/>
            <a:ahLst/>
            <a:cxnLst/>
            <a:rect l="l" t="t" r="r" b="b"/>
            <a:pathLst>
              <a:path w="3517876" h="2282818">
                <a:moveTo>
                  <a:pt x="339471" y="0"/>
                </a:moveTo>
                <a:lnTo>
                  <a:pt x="3517876" y="0"/>
                </a:lnTo>
                <a:lnTo>
                  <a:pt x="3471247" y="312174"/>
                </a:lnTo>
                <a:lnTo>
                  <a:pt x="3471133" y="312174"/>
                </a:lnTo>
                <a:lnTo>
                  <a:pt x="3176778" y="2282818"/>
                </a:lnTo>
                <a:lnTo>
                  <a:pt x="0" y="228281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twitter logo">
            <a:extLst>
              <a:ext uri="{FF2B5EF4-FFF2-40B4-BE49-F238E27FC236}">
                <a16:creationId xmlns:a16="http://schemas.microsoft.com/office/drawing/2014/main" id="{A785C480-669E-49CE-88EE-0A2A68FEB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37" r="-3" b="18585"/>
          <a:stretch/>
        </p:blipFill>
        <p:spPr bwMode="auto">
          <a:xfrm>
            <a:off x="169666" y="2289183"/>
            <a:ext cx="3514822" cy="2273270"/>
          </a:xfrm>
          <a:custGeom>
            <a:avLst/>
            <a:gdLst/>
            <a:ahLst/>
            <a:cxnLst/>
            <a:rect l="l" t="t" r="r" b="b"/>
            <a:pathLst>
              <a:path w="3514822" h="2273270">
                <a:moveTo>
                  <a:pt x="338051" y="0"/>
                </a:moveTo>
                <a:lnTo>
                  <a:pt x="3514822" y="0"/>
                </a:lnTo>
                <a:lnTo>
                  <a:pt x="3175264" y="2273270"/>
                </a:lnTo>
                <a:lnTo>
                  <a:pt x="0" y="227327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2" descr="Image result for instagram logo">
            <a:extLst>
              <a:ext uri="{FF2B5EF4-FFF2-40B4-BE49-F238E27FC236}">
                <a16:creationId xmlns:a16="http://schemas.microsoft.com/office/drawing/2014/main" id="{8C200206-34FF-4FDF-B477-5749EEF28C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5" r="3" b="14437"/>
          <a:stretch/>
        </p:blipFill>
        <p:spPr bwMode="auto">
          <a:xfrm>
            <a:off x="-10633" y="4565636"/>
            <a:ext cx="3355563" cy="2292364"/>
          </a:xfrm>
          <a:custGeom>
            <a:avLst/>
            <a:gdLst/>
            <a:ahLst/>
            <a:cxnLst/>
            <a:rect l="l" t="t" r="r" b="b"/>
            <a:pathLst>
              <a:path w="3355563" h="2292364">
                <a:moveTo>
                  <a:pt x="180299" y="0"/>
                </a:moveTo>
                <a:lnTo>
                  <a:pt x="3355563" y="0"/>
                </a:lnTo>
                <a:lnTo>
                  <a:pt x="3013153" y="2292364"/>
                </a:lnTo>
                <a:lnTo>
                  <a:pt x="0" y="2292364"/>
                </a:lnTo>
                <a:lnTo>
                  <a:pt x="0" y="121244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2" name="Isosceles Triangle 30">
            <a:extLst>
              <a:ext uri="{FF2B5EF4-FFF2-40B4-BE49-F238E27FC236}">
                <a16:creationId xmlns:a16="http://schemas.microsoft.com/office/drawing/2014/main" id="{601DBFE7-59F3-41F8-BC4E-83FB08639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63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95AC3254-FB46-4BDF-B7F2-2D039653A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232" y="2282818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DD6280CF-E187-4C89-97A6-CE354B277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2696" y="4565636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5" name="Isosceles Triangle 30">
            <a:extLst>
              <a:ext uri="{FF2B5EF4-FFF2-40B4-BE49-F238E27FC236}">
                <a16:creationId xmlns:a16="http://schemas.microsoft.com/office/drawing/2014/main" id="{AB636136-2572-47F5-B45E-4AE6AD867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97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0" name="Content Placeholder 2056">
            <a:extLst>
              <a:ext uri="{FF2B5EF4-FFF2-40B4-BE49-F238E27FC236}">
                <a16:creationId xmlns:a16="http://schemas.microsoft.com/office/drawing/2014/main" id="{FEA032A6-6E01-4C83-92A4-3A46FD1FF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1831045"/>
            <a:ext cx="5114776" cy="3880773"/>
          </a:xfrm>
        </p:spPr>
        <p:txBody>
          <a:bodyPr>
            <a:normAutofit/>
          </a:bodyPr>
          <a:lstStyle/>
          <a:p>
            <a:r>
              <a:rPr lang="en-US" dirty="0"/>
              <a:t>LinkedIn: Chris Bridgman </a:t>
            </a:r>
            <a:br>
              <a:rPr lang="en-US" dirty="0"/>
            </a:br>
            <a:r>
              <a:rPr lang="en-US" dirty="0"/>
              <a:t>               Bridgman &amp; Bridgman LLP </a:t>
            </a:r>
          </a:p>
          <a:p>
            <a:endParaRPr lang="en-US" dirty="0"/>
          </a:p>
          <a:p>
            <a:r>
              <a:rPr lang="en-US" dirty="0"/>
              <a:t>Tweet @livingrooftops</a:t>
            </a:r>
            <a:br>
              <a:rPr lang="en-US" dirty="0"/>
            </a:br>
            <a:r>
              <a:rPr lang="en-US" dirty="0"/>
              <a:t>          @GreenRoofMK  </a:t>
            </a:r>
          </a:p>
          <a:p>
            <a:endParaRPr lang="en-US" dirty="0"/>
          </a:p>
          <a:p>
            <a:r>
              <a:rPr lang="en-US" dirty="0"/>
              <a:t>Instagram @livingrooftops</a:t>
            </a:r>
            <a:br>
              <a:rPr lang="en-US" dirty="0"/>
            </a:br>
            <a:r>
              <a:rPr lang="en-US" dirty="0"/>
              <a:t>                @greenroofproject </a:t>
            </a:r>
          </a:p>
          <a:p>
            <a:endParaRPr lang="en-US" dirty="0"/>
          </a:p>
          <a:p>
            <a:r>
              <a:rPr lang="en-US" dirty="0"/>
              <a:t>Facebook: Bridgman &amp; Bridgman </a:t>
            </a:r>
            <a:br>
              <a:rPr lang="en-US" dirty="0"/>
            </a:br>
            <a:r>
              <a:rPr lang="en-US" dirty="0"/>
              <a:t>                Milton Keynes Green Roof Project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7579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4234</TotalTime>
  <Words>812</Words>
  <Application>Microsoft Office PowerPoint</Application>
  <PresentationFormat>Widescreen</PresentationFormat>
  <Paragraphs>110</Paragraphs>
  <Slides>27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arial</vt:lpstr>
      <vt:lpstr>Calibri</vt:lpstr>
      <vt:lpstr>GH Guardian Headline</vt:lpstr>
      <vt:lpstr>Trebuchet MS</vt:lpstr>
      <vt:lpstr>Wingdings 3</vt:lpstr>
      <vt:lpstr>Facet</vt:lpstr>
      <vt:lpstr>Acrobat Document</vt:lpstr>
      <vt:lpstr>PowerPoint Presentation</vt:lpstr>
      <vt:lpstr>Chris Bridgman MBE </vt:lpstr>
      <vt:lpstr>We are Bridgman &amp; Bridgman </vt:lpstr>
      <vt:lpstr>Poll </vt:lpstr>
      <vt:lpstr>What is a Living Roof? </vt:lpstr>
      <vt:lpstr>History of green roofing </vt:lpstr>
      <vt:lpstr>PowerPoint Presentation</vt:lpstr>
      <vt:lpstr>The benefits </vt:lpstr>
      <vt:lpstr>Case studies   A green roof the size of 3 football pitches</vt:lpstr>
      <vt:lpstr>London’s largest roof for people &amp; nature</vt:lpstr>
      <vt:lpstr>PowerPoint Presentation</vt:lpstr>
      <vt:lpstr>Orchid thought to be extinct in UK found on roof of London bank </vt:lpstr>
      <vt:lpstr>PowerPoint Presentation</vt:lpstr>
      <vt:lpstr>Bug stops</vt:lpstr>
      <vt:lpstr>Turning grey to green in Milton Keynes  </vt:lpstr>
      <vt:lpstr>Green Roof Project </vt:lpstr>
      <vt:lpstr>PowerPoint Presentation</vt:lpstr>
      <vt:lpstr>Outcomes  </vt:lpstr>
      <vt:lpstr>18 weeks……  </vt:lpstr>
      <vt:lpstr>PowerPoint Presentation</vt:lpstr>
      <vt:lpstr>YMCA – Legacy Project </vt:lpstr>
      <vt:lpstr>What’s next for MK rooftops? </vt:lpstr>
      <vt:lpstr>PowerPoint Presentation</vt:lpstr>
      <vt:lpstr>PowerPoint Presentation</vt:lpstr>
      <vt:lpstr>#LookUP  Roof Revolution  </vt:lpstr>
      <vt:lpstr>Q&amp;A </vt:lpstr>
      <vt:lpstr>Follow us: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Bridgman</dc:creator>
  <cp:lastModifiedBy>Neil Massey</cp:lastModifiedBy>
  <cp:revision>69</cp:revision>
  <dcterms:created xsi:type="dcterms:W3CDTF">2019-11-30T10:25:59Z</dcterms:created>
  <dcterms:modified xsi:type="dcterms:W3CDTF">2023-01-13T17:25:08Z</dcterms:modified>
</cp:coreProperties>
</file>