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9"/>
  </p:notesMasterIdLst>
  <p:sldIdLst>
    <p:sldId id="256" r:id="rId2"/>
    <p:sldId id="409" r:id="rId3"/>
    <p:sldId id="413" r:id="rId4"/>
    <p:sldId id="489" r:id="rId5"/>
    <p:sldId id="446" r:id="rId6"/>
    <p:sldId id="429" r:id="rId7"/>
    <p:sldId id="425" r:id="rId8"/>
    <p:sldId id="431" r:id="rId9"/>
    <p:sldId id="444" r:id="rId10"/>
    <p:sldId id="463" r:id="rId11"/>
    <p:sldId id="490" r:id="rId12"/>
    <p:sldId id="432" r:id="rId13"/>
    <p:sldId id="484" r:id="rId14"/>
    <p:sldId id="465" r:id="rId15"/>
    <p:sldId id="455" r:id="rId16"/>
    <p:sldId id="464" r:id="rId17"/>
    <p:sldId id="492" r:id="rId18"/>
    <p:sldId id="436" r:id="rId19"/>
    <p:sldId id="433" r:id="rId20"/>
    <p:sldId id="454" r:id="rId21"/>
    <p:sldId id="467" r:id="rId22"/>
    <p:sldId id="457" r:id="rId23"/>
    <p:sldId id="437" r:id="rId24"/>
    <p:sldId id="471" r:id="rId25"/>
    <p:sldId id="447" r:id="rId26"/>
    <p:sldId id="423" r:id="rId27"/>
    <p:sldId id="49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186" autoAdjust="0"/>
    <p:restoredTop sz="99167" autoAdjust="0"/>
  </p:normalViewPr>
  <p:slideViewPr>
    <p:cSldViewPr>
      <p:cViewPr varScale="1">
        <p:scale>
          <a:sx n="109" d="100"/>
          <a:sy n="109" d="100"/>
        </p:scale>
        <p:origin x="-95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3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E0F34-E7B4-47C3-862A-9AB901954498}" type="datetimeFigureOut">
              <a:rPr lang="en-GB" smtClean="0"/>
              <a:pPr/>
              <a:t>18/10/2022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AA1AA-C7AA-4069-995C-B6692793B0C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6290-A40C-4BE5-A80D-66ECB2C955FA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5523-983B-4942-8E2E-F8EB2BA25636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1EF86-5F18-494B-9C42-8C9F8440D2B2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E763-29C0-4F93-B9E5-8809C707BEC5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78F-1C7E-42D5-A0CC-179F4112FE7D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5DFA-64FB-4890-991A-13924712B906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06AE-D4F2-4E12-A411-4FD7E297B28A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A4BF-1185-43F8-8F83-B6831ECAAD4B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A2C4-42E7-4FC7-A222-EBCE7AC84DE6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DE29-A86D-41DA-9855-0D58E8F7CBCE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97E0-FB15-4CD4-98C8-552D5D4A3763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AF742-0F90-4D76-B14C-ED73749E8E39}" type="datetime1">
              <a:rPr lang="en-GB" smtClean="0"/>
              <a:pPr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Mike Deegan Consulting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177A2-B673-4A6F-A4F4-3768CCE0F53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060848"/>
            <a:ext cx="8712968" cy="2016224"/>
          </a:xfrm>
        </p:spPr>
        <p:txBody>
          <a:bodyPr>
            <a:normAutofit fontScale="90000"/>
          </a:bodyPr>
          <a:lstStyle/>
          <a:p>
            <a:r>
              <a:rPr lang="en-GB" sz="3100" b="1" dirty="0" smtClean="0"/>
              <a:t/>
            </a:r>
            <a:br>
              <a:rPr lang="en-GB" sz="3100" b="1" dirty="0" smtClean="0"/>
            </a:br>
            <a:r>
              <a:rPr lang="en-GB" sz="3100" b="1" dirty="0" smtClean="0"/>
              <a:t/>
            </a:r>
            <a:br>
              <a:rPr lang="en-GB" sz="3100" b="1" dirty="0" smtClean="0"/>
            </a:br>
            <a:r>
              <a:rPr lang="en-GB" sz="3100" b="1" dirty="0" smtClean="0"/>
              <a:t/>
            </a:r>
            <a:br>
              <a:rPr lang="en-GB" sz="3100" b="1" dirty="0" smtClean="0"/>
            </a:br>
            <a:r>
              <a:rPr lang="en-GB" sz="3100" b="1" dirty="0" smtClean="0"/>
              <a:t/>
            </a:r>
            <a:br>
              <a:rPr lang="en-GB" sz="3100" b="1" dirty="0" smtClean="0"/>
            </a:br>
            <a:r>
              <a:rPr lang="en-GB" sz="3100" b="1" dirty="0" smtClean="0"/>
              <a:t/>
            </a:r>
            <a:br>
              <a:rPr lang="en-GB" sz="3100" b="1" dirty="0" smtClean="0"/>
            </a:br>
            <a:r>
              <a:rPr lang="en-GB" sz="3100" b="1" dirty="0" smtClean="0"/>
              <a:t/>
            </a:r>
            <a:br>
              <a:rPr lang="en-GB" sz="3100" b="1" dirty="0" smtClean="0"/>
            </a:br>
            <a:r>
              <a:rPr lang="en-GB" sz="2800" b="1" dirty="0" smtClean="0"/>
              <a:t> </a:t>
            </a:r>
            <a:r>
              <a:rPr lang="en-GB" sz="3100" b="1" dirty="0" smtClean="0"/>
              <a:t>Sustainability and Climate Change: Adaptation Measures for your Town or Parish Council 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 descr="Linkedin 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49080"/>
            <a:ext cx="9144000" cy="228166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Mike Deegan Consulting</a:t>
            </a:r>
          </a:p>
        </p:txBody>
      </p:sp>
      <p:pic>
        <p:nvPicPr>
          <p:cNvPr id="9" name="Picture 8" descr="BucksALC-Ukraine-Support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88640"/>
            <a:ext cx="4743136" cy="864096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79512" y="1412776"/>
            <a:ext cx="8640960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Climate Change Practical Local Actions. 25th October 2022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552" y="0"/>
            <a:ext cx="6048672" cy="908720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Community Involvement</a:t>
            </a:r>
            <a:endParaRPr lang="en-GB" sz="3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9872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9" name="Picture 8" descr="Haddenh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4904825" cy="206330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Picture 12" descr="Insta-300x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88640"/>
            <a:ext cx="3217540" cy="32175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56992"/>
            <a:ext cx="4977105" cy="98709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14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293096"/>
            <a:ext cx="4968552" cy="201777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6" name="Picture 15" descr="Bucks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3356992"/>
            <a:ext cx="3240360" cy="100811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Picture 16" descr="Bucks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4365104"/>
            <a:ext cx="3240360" cy="215686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Mike Deegan Consulting</a:t>
            </a:r>
            <a:endParaRPr lang="en-GB"/>
          </a:p>
        </p:txBody>
      </p:sp>
      <p:pic>
        <p:nvPicPr>
          <p:cNvPr id="7" name="Picture 6" descr="Haddenha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6632"/>
            <a:ext cx="7632848" cy="274192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Content Placeholder 4" descr="Haddenha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2636912"/>
            <a:ext cx="7632848" cy="3731174"/>
          </a:xfrm>
          <a:ln w="127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680520" cy="114300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Carbon Neutrality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Mike Deegan Consulting</a:t>
            </a:r>
            <a:endParaRPr lang="en-GB"/>
          </a:p>
        </p:txBody>
      </p:sp>
      <p:pic>
        <p:nvPicPr>
          <p:cNvPr id="10" name="Picture 9" descr="carbon-footpr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16632"/>
            <a:ext cx="3754499" cy="623731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Carbon-footprint-defini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72816"/>
            <a:ext cx="4536504" cy="453650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4288" cy="90872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Measuring your Carbon Footprint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81328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6" name="Picture 5" descr="IMpa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908720"/>
            <a:ext cx="4752528" cy="230425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 descr="C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356992"/>
            <a:ext cx="3753743" cy="266429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 descr="Haddenh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212976"/>
            <a:ext cx="4786925" cy="3423606"/>
          </a:xfrm>
          <a:prstGeom prst="rect">
            <a:avLst/>
          </a:prstGeom>
        </p:spPr>
      </p:pic>
      <p:pic>
        <p:nvPicPr>
          <p:cNvPr id="11" name="Picture 10" descr="cse_sign-cro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052736"/>
            <a:ext cx="3769035" cy="216296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80728" y="0"/>
            <a:ext cx="8928992" cy="836712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Action on Energy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24128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11" name="Picture 10" descr="Ac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2060848"/>
            <a:ext cx="3248952" cy="4439949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3" name="Picture 12" descr="s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764705"/>
            <a:ext cx="5256584" cy="2880320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4" name="Picture 13" descr="energy-aud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16633"/>
            <a:ext cx="2697056" cy="1584175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8" name="Picture 7" descr="B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861048"/>
            <a:ext cx="5297425" cy="244827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2" name="Picture 11" descr="downloa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5589240"/>
            <a:ext cx="3029875" cy="110532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Promote Sustainability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525344"/>
            <a:ext cx="2895600" cy="332656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8" name="Picture 7" descr="7Rs-Sustainabil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826" y="877766"/>
            <a:ext cx="2957022" cy="277607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 descr="iStock-472281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836712"/>
            <a:ext cx="2094484" cy="15121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 descr="DSC_80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666" y="2276872"/>
            <a:ext cx="2231798" cy="13681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 descr="bali-say-no-single-use-plastic-2-1024x6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814772"/>
            <a:ext cx="2241302" cy="14621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9" name="Picture 18" descr="244409159_10159750147209282_1429584968450590753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2420888"/>
            <a:ext cx="2088232" cy="123411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Picture 12" descr="Burnham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3902808"/>
            <a:ext cx="2736304" cy="7627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Burnham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4662528"/>
            <a:ext cx="2736304" cy="6949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 descr="Burnham 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5373216"/>
            <a:ext cx="2736304" cy="6721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 descr="Burnham 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6035940"/>
            <a:ext cx="2736304" cy="6742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Picture 21" descr="Amersham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47864" y="3933056"/>
            <a:ext cx="5544616" cy="244827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76672" y="-99392"/>
            <a:ext cx="7920880" cy="1008112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Promote Local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47864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10" name="Picture 9" descr="Farmers Mk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320480" cy="1360933"/>
          </a:xfrm>
          <a:prstGeom prst="rect">
            <a:avLst/>
          </a:prstGeom>
        </p:spPr>
      </p:pic>
      <p:pic>
        <p:nvPicPr>
          <p:cNvPr id="14" name="Picture 13" descr="event-image-1663682879-850c28751c99fe248f40e5fce743ce1d-CROP-740x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348880"/>
            <a:ext cx="3456384" cy="2031793"/>
          </a:xfrm>
          <a:prstGeom prst="rect">
            <a:avLst/>
          </a:prstGeom>
        </p:spPr>
      </p:pic>
      <p:pic>
        <p:nvPicPr>
          <p:cNvPr id="15" name="Picture 14" descr="Marlow R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485" y="260648"/>
            <a:ext cx="3759563" cy="14893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 descr="REpair caf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79" y="1772816"/>
            <a:ext cx="3626565" cy="2520280"/>
          </a:xfrm>
          <a:prstGeom prst="rect">
            <a:avLst/>
          </a:prstGeom>
        </p:spPr>
      </p:pic>
      <p:pic>
        <p:nvPicPr>
          <p:cNvPr id="8" name="Picture 7" descr="259236199_923304804963930_6545908845806783710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4437112"/>
            <a:ext cx="1639635" cy="2319042"/>
          </a:xfrm>
          <a:prstGeom prst="rect">
            <a:avLst/>
          </a:prstGeom>
        </p:spPr>
      </p:pic>
      <p:pic>
        <p:nvPicPr>
          <p:cNvPr id="9" name="Picture 8" descr="300785432_498583345602330_2262371046460231380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4581128"/>
            <a:ext cx="2232248" cy="2160240"/>
          </a:xfrm>
          <a:prstGeom prst="rect">
            <a:avLst/>
          </a:prstGeom>
        </p:spPr>
      </p:pic>
      <p:pic>
        <p:nvPicPr>
          <p:cNvPr id="11" name="Picture 10" descr="Chiltern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9792" y="5157192"/>
            <a:ext cx="4032448" cy="1357773"/>
          </a:xfrm>
          <a:prstGeom prst="rect">
            <a:avLst/>
          </a:prstGeom>
        </p:spPr>
      </p:pic>
      <p:pic>
        <p:nvPicPr>
          <p:cNvPr id="12" name="Picture 11" descr="Farmers Mk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392487" cy="13609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 descr="event-image-1663682879-850c28751c99fe248f40e5fce743ce1d-CROP-740x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348880"/>
            <a:ext cx="3816423" cy="20317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 descr="REpair caf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1772816"/>
            <a:ext cx="3770581" cy="2520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 descr="259236199_923304804963930_6545908845806783710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20273" y="4437112"/>
            <a:ext cx="1800199" cy="23190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 descr="300785432_498583345602330_2262371046460231380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1" y="4581128"/>
            <a:ext cx="2232248" cy="21602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Picture 19" descr="Chiltern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9793" y="5013176"/>
            <a:ext cx="4032448" cy="15017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Promote Events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3848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6" name="Picture 5" descr="WEndove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429000"/>
            <a:ext cx="2376264" cy="33123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Climate-Cafe-Nov-20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836712"/>
            <a:ext cx="2693204" cy="35917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3861048"/>
            <a:ext cx="2160240" cy="2848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 descr="Climate-Action-Day-scal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16632"/>
            <a:ext cx="2160240" cy="31409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 descr="Climate-crisis-event-pd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116632"/>
            <a:ext cx="2332317" cy="3212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 descr="310965165_10160086752473584_4081142675674544169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3888" y="4581128"/>
            <a:ext cx="2448272" cy="19168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99592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188640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Saving Water</a:t>
            </a:r>
            <a:endParaRPr lang="en-GB" sz="3600" b="1" dirty="0"/>
          </a:p>
        </p:txBody>
      </p:sp>
      <p:pic>
        <p:nvPicPr>
          <p:cNvPr id="11" name="Picture 10" descr="Chesh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9137" y="5157192"/>
            <a:ext cx="5105352" cy="151216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2" name="Picture 11" descr="THanm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052736"/>
            <a:ext cx="3375832" cy="280831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14" descr="Angli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149080"/>
            <a:ext cx="3384376" cy="22322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6" name="Picture 15" descr="Amersh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2636912"/>
            <a:ext cx="3960440" cy="231763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8" name="Picture 17" descr="Waterwise_Checkmark_rgb_300p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116632"/>
            <a:ext cx="2016224" cy="22637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96136" cy="836712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Planning &amp; Development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1960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11" name="Picture 10" descr="MK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926048"/>
            <a:ext cx="4464496" cy="61132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Picture 12" descr="Iv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45224"/>
            <a:ext cx="4608513" cy="115212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 descr="G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460322"/>
            <a:ext cx="5256584" cy="84716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8" name="Picture 17" descr="L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242014"/>
            <a:ext cx="5256584" cy="10599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Picture 18" descr="Go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1484784"/>
            <a:ext cx="3024336" cy="211592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1" name="Picture 20" descr="VRSNSQOKUVANVLWGFGEOSXDIF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116632"/>
            <a:ext cx="1440160" cy="100811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2" name="Picture 21" descr="N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3744727"/>
            <a:ext cx="2304256" cy="299695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 descr="MK 1 2JP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1484784"/>
            <a:ext cx="4464496" cy="158417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6712" y="332656"/>
            <a:ext cx="8229600" cy="998984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Current Situation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75656" y="6309320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10" name="Picture 9" descr="climate-change-nige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2492896"/>
            <a:ext cx="3600400" cy="1692188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1" name="Picture 10" descr="GettyImages-155141288-polar-bear-1200x630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4181059" cy="2115236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3" name="Picture 12" descr="im-3697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535676"/>
            <a:ext cx="4176464" cy="2701636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4" name="Picture 13" descr="1200x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365104"/>
            <a:ext cx="3600400" cy="2299418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2" name="Picture 11" descr="ZMGPauclkd2l-HbahB-qeFhfj6I_wbEgJMcjZ73W-o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210067"/>
            <a:ext cx="3960440" cy="2066805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04456" cy="764704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Green Transport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79912" y="6381328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13" name="Picture 12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5085184"/>
            <a:ext cx="3019904" cy="10170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14" descr="Elect hi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32656"/>
            <a:ext cx="4608512" cy="14401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5" name="Picture 24" descr="M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90" y="2004620"/>
            <a:ext cx="4608506" cy="81517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6" name="Picture 25" descr="stafford-charging-points-94d52b4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2852936"/>
            <a:ext cx="4608104" cy="1224136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27" name="Picture 26" descr="TRanspor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908720"/>
            <a:ext cx="4059451" cy="288032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Picture 16" descr="INTO-Car-Sharing-Logo500x54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4149080"/>
            <a:ext cx="2195736" cy="2160240"/>
          </a:xfrm>
          <a:prstGeom prst="rect">
            <a:avLst/>
          </a:prstGeom>
        </p:spPr>
      </p:pic>
      <p:pic>
        <p:nvPicPr>
          <p:cNvPr id="12" name="Picture 11" descr="G. Missende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7584" y="3861048"/>
            <a:ext cx="2304256" cy="287749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0"/>
            <a:ext cx="3178696" cy="114300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Walk to School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237312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8" name="Picture 7" descr="242197479_1305258449915823_3547787605244960235_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260648"/>
            <a:ext cx="3096344" cy="3935160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0" name="Picture 9" descr="SChool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60848"/>
            <a:ext cx="4319734" cy="320496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2" name="Picture 11" descr="SChool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1" y="1196752"/>
            <a:ext cx="4320480" cy="96316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Picture 12" descr="Chesh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437112"/>
            <a:ext cx="4089671" cy="227878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5220072" cy="1052736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Communication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11" name="Picture 10" descr="Comms Pro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88638"/>
            <a:ext cx="3240362" cy="39076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mersh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4968552" cy="31099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Fro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149080"/>
            <a:ext cx="3384376" cy="25655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peacehav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4365104"/>
            <a:ext cx="3411346" cy="22104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260648"/>
            <a:ext cx="2736304" cy="747464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Engagement</a:t>
            </a:r>
            <a:r>
              <a:rPr lang="en-GB" sz="3600" b="1" dirty="0" smtClean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59832" y="6525343"/>
            <a:ext cx="2895600" cy="332657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8" name="Picture 4" descr="CLIMATE CHANGE WORKSHOP, MONDAY 7 NOVEMBER 2022, 6.30PM | Arundel Town  Counc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7" y="3284984"/>
            <a:ext cx="2376264" cy="33843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2" name="Picture 6" descr="Community Climate Action Meeting 16th October 2021 | Swindon Parish Counc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3" y="3262678"/>
            <a:ext cx="2304256" cy="3262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3" name="Picture 8" descr="COMPETITION: REVERSING THE CAUSES OF CLIMATE CHANGE | Arundel Town Counc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2443771" cy="345638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4" name="Picture 13" descr="z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116632"/>
            <a:ext cx="3427161" cy="288032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14" descr="downloa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188640"/>
            <a:ext cx="1926385" cy="289148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6" name="Picture 15" descr="New Mill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6" y="854274"/>
            <a:ext cx="1728192" cy="221468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3816424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/>
              <a:t>Manage for Wildlife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75656" y="6525344"/>
            <a:ext cx="4680520" cy="332656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8" name="Picture 7" descr="Beaconsfie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3888432" cy="256508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Picture 10" descr="Chesh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789040"/>
            <a:ext cx="4423348" cy="230425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Picture 12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4773024"/>
            <a:ext cx="1474635" cy="196871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 descr="Had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188640"/>
            <a:ext cx="4417687" cy="23488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14" descr="Hadd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4432" y="2033463"/>
            <a:ext cx="4427984" cy="146754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0" name="Picture 19" descr="Bradwel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789040"/>
            <a:ext cx="3888432" cy="253708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4248472" cy="1052736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Verges and Meadows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23928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9" name="Picture 8" descr="Chesham 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653136"/>
            <a:ext cx="4392488" cy="102635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 descr="FOXGiITWYAEWSC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04888"/>
            <a:ext cx="3908251" cy="290808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14" descr="YouTub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24744"/>
            <a:ext cx="4407066" cy="32403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6" name="Picture 15" descr="Chesham B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618184"/>
            <a:ext cx="4392491" cy="97407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Picture 16" descr="Bradwell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6882" y="3573016"/>
            <a:ext cx="3535597" cy="286375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0"/>
            <a:ext cx="3024336" cy="980728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Initiatives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04048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9" name="Picture 8" descr="Amersham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2132856"/>
            <a:ext cx="3457646" cy="74307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14" descr="Amersham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9366" y="3353673"/>
            <a:ext cx="3431840" cy="25738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 descr="Amersham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9366" y="2885621"/>
            <a:ext cx="3456384" cy="6381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Picture 16" descr="Hazlemere 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591036"/>
            <a:ext cx="4896545" cy="67372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6" name="Picture 15" descr="Hazlemer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250072"/>
            <a:ext cx="4896544" cy="141928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Picture 18" descr="Long Ashton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052736"/>
            <a:ext cx="4623513" cy="74472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0" name="Picture 19" descr="Long Ashton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751210"/>
            <a:ext cx="4622390" cy="171290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1" name="Picture 20" descr="Hazlemere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729500"/>
            <a:ext cx="4896544" cy="84779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2" name="Picture 21" descr="Amersham 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08105" y="376293"/>
            <a:ext cx="3456383" cy="4604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Picture 22" descr="Amersham 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08104" y="836712"/>
            <a:ext cx="3456384" cy="12925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5" name="Picture 4" descr="BugStopA3_cmykposter2-sca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5050424" cy="3600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 descr="309883559.galle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3933056"/>
            <a:ext cx="4896544" cy="24727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IMG_20210606_143525_400-585x5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16632"/>
            <a:ext cx="3600400" cy="3600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0"/>
            <a:ext cx="7200800" cy="836712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Issues in Buckinghamshire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59832" y="6381329"/>
            <a:ext cx="2895600" cy="476672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16" name="Picture 15" descr="_126078487_976x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908720"/>
            <a:ext cx="4536504" cy="2634099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5" name="Picture 14" descr="M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3888431" cy="263307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Picture 16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8200" y="3933056"/>
            <a:ext cx="4536288" cy="42178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8" name="Picture 17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5" y="4349928"/>
            <a:ext cx="4549892" cy="181537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Picture 18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077072"/>
            <a:ext cx="3888431" cy="230980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5472608" cy="1052736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Principal Authorities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59832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8" name="Picture 7" descr="blobid15579267532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04664"/>
            <a:ext cx="3193757" cy="376261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 descr="Cap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5" y="1017049"/>
            <a:ext cx="4680520" cy="236093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 descr="ENwtWIDXkAcr5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1550" y="4437112"/>
            <a:ext cx="3584399" cy="201622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2" name="Picture 11" descr="Buck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645024"/>
            <a:ext cx="4680520" cy="274434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0"/>
            <a:ext cx="3384376" cy="980728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National Advice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87824" y="6492875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7" name="Picture 6" descr="NALC Guida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4273772" cy="25922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SLC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980728"/>
            <a:ext cx="4032448" cy="15841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NALC Case Studi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73016"/>
            <a:ext cx="2592288" cy="31379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Content Placeholder 5" descr="FO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4221088"/>
            <a:ext cx="3105434" cy="22322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 descr="Defr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3645024"/>
            <a:ext cx="2341946" cy="304443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6712" y="0"/>
            <a:ext cx="7704856" cy="90872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County Support 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5856" y="6453336"/>
            <a:ext cx="2895600" cy="196131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29698" name="Picture 2" descr="Individuals - Join a Local Group — Bucks Climate Action Allia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739307"/>
            <a:ext cx="2474161" cy="37755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3" name="Picture 12" descr="BB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89040"/>
            <a:ext cx="4752528" cy="25922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 descr="NE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4735473" cy="25922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CP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9" y="1628800"/>
            <a:ext cx="3528391" cy="5543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 descr="RS1262_CPRE-Logo-Buckinghamshire-RGB-1024x31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548679"/>
            <a:ext cx="3528392" cy="10819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2987824" cy="1143000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Local Groups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1840" y="6525344"/>
            <a:ext cx="2895600" cy="332656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10" name="Picture 9" descr="RAMZWLZD_400x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965848"/>
            <a:ext cx="2736304" cy="273630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Picture 10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16632"/>
            <a:ext cx="1866900" cy="245745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6626" name="Picture 2" descr="Transition Town Milton Key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0596" y="116632"/>
            <a:ext cx="1872208" cy="187220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15" name="Picture 14" descr="Sustainable-Aylesbury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836712"/>
            <a:ext cx="2271729" cy="296229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Picture 16" descr="SA-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2132856"/>
            <a:ext cx="2139612" cy="2299488"/>
          </a:xfrm>
          <a:prstGeom prst="rect">
            <a:avLst/>
          </a:prstGeom>
          <a:ln w="12700">
            <a:noFill/>
          </a:ln>
        </p:spPr>
      </p:pic>
      <p:pic>
        <p:nvPicPr>
          <p:cNvPr id="18" name="Picture 17" descr="download (1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2708920"/>
            <a:ext cx="2592288" cy="111098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Picture 18" descr="ZeroCH 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3933056"/>
            <a:ext cx="2286110" cy="256490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0" name="Picture 19" descr="309498196_136745695763757_784907779623037820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6256" y="4653136"/>
            <a:ext cx="2017018" cy="201701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1" name="Picture 20" descr="Marlow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48064" y="116632"/>
            <a:ext cx="1815307" cy="187220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6480720" cy="108012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    Declare a Climate Emergency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1840" y="6445845"/>
            <a:ext cx="2895600" cy="41215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6" name="Picture 5" descr="244531048_1270961836702546_574292681787485188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248471" cy="2991476"/>
          </a:xfrm>
          <a:prstGeom prst="rect">
            <a:avLst/>
          </a:prstGeom>
        </p:spPr>
      </p:pic>
      <p:pic>
        <p:nvPicPr>
          <p:cNvPr id="7" name="Picture 6" descr="Haddenh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4354230"/>
            <a:ext cx="5052681" cy="202709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 descr="Buc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0351" y="836712"/>
            <a:ext cx="4109845" cy="302433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 descr="S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6122" y="4365104"/>
            <a:ext cx="3335205" cy="201622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4823520" cy="114300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Action Plan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75656" y="6381328"/>
            <a:ext cx="2895600" cy="365125"/>
          </a:xfrm>
        </p:spPr>
        <p:txBody>
          <a:bodyPr/>
          <a:lstStyle/>
          <a:p>
            <a:r>
              <a:rPr lang="en-GB" dirty="0" smtClean="0"/>
              <a:t>Mike Deegan Consulting</a:t>
            </a:r>
            <a:endParaRPr lang="en-GB" dirty="0"/>
          </a:p>
        </p:txBody>
      </p:sp>
      <p:pic>
        <p:nvPicPr>
          <p:cNvPr id="8" name="Picture 7" descr="Buck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852936"/>
            <a:ext cx="4232946" cy="175292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Picture 10" descr="Chesham Bo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365104"/>
            <a:ext cx="4032448" cy="201622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2" name="Picture 11" descr="Winslo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752408"/>
            <a:ext cx="4248472" cy="80429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Picture 12" descr="Winslow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36" y="5568099"/>
            <a:ext cx="4249048" cy="117326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Picture 16" descr="Burnha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980728"/>
            <a:ext cx="4104456" cy="309634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0482" name="Picture 2" descr="GREEN ACTION PLAN | Wendover Paris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188640"/>
            <a:ext cx="3912199" cy="249700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212123"/>
      </a:dk1>
      <a:lt1>
        <a:srgbClr val="212123"/>
      </a:lt1>
      <a:dk2>
        <a:srgbClr val="D3BA68"/>
      </a:dk2>
      <a:lt2>
        <a:srgbClr val="D3BA68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212123"/>
      </a:hlink>
      <a:folHlink>
        <a:srgbClr val="21212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53255</TotalTime>
  <Words>147</Words>
  <Application>Microsoft Office PowerPoint</Application>
  <PresentationFormat>On-screen Show (4:3)</PresentationFormat>
  <Paragraphs>55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      Sustainability and Climate Change: Adaptation Measures for your Town or Parish Council      </vt:lpstr>
      <vt:lpstr>Current Situation  </vt:lpstr>
      <vt:lpstr>Issues in Buckinghamshire</vt:lpstr>
      <vt:lpstr>Principal Authorities</vt:lpstr>
      <vt:lpstr>National Advice</vt:lpstr>
      <vt:lpstr>County Support </vt:lpstr>
      <vt:lpstr>Local Groups </vt:lpstr>
      <vt:lpstr>    Declare a Climate Emergency</vt:lpstr>
      <vt:lpstr>Action Plan</vt:lpstr>
      <vt:lpstr>Community Involvement</vt:lpstr>
      <vt:lpstr>Slide 11</vt:lpstr>
      <vt:lpstr>Carbon Neutrality</vt:lpstr>
      <vt:lpstr>Measuring your Carbon Footprint</vt:lpstr>
      <vt:lpstr>Action on Energy</vt:lpstr>
      <vt:lpstr>Promote Sustainability</vt:lpstr>
      <vt:lpstr>Promote Local</vt:lpstr>
      <vt:lpstr>Promote Events</vt:lpstr>
      <vt:lpstr> </vt:lpstr>
      <vt:lpstr>Planning &amp; Development</vt:lpstr>
      <vt:lpstr>Green Transport</vt:lpstr>
      <vt:lpstr>Walk to School</vt:lpstr>
      <vt:lpstr>Communication</vt:lpstr>
      <vt:lpstr>Engagement  </vt:lpstr>
      <vt:lpstr>Manage for Wildlife</vt:lpstr>
      <vt:lpstr>Verges and Meadows</vt:lpstr>
      <vt:lpstr>Initiatives</vt:lpstr>
      <vt:lpstr>Slide 27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 Hopton Parish Council</dc:title>
  <dc:creator>Alan Baker</dc:creator>
  <cp:lastModifiedBy>Alan Baker</cp:lastModifiedBy>
  <cp:revision>2986</cp:revision>
  <dcterms:created xsi:type="dcterms:W3CDTF">2019-03-31T13:24:31Z</dcterms:created>
  <dcterms:modified xsi:type="dcterms:W3CDTF">2022-10-18T16:26:38Z</dcterms:modified>
</cp:coreProperties>
</file>